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9.png" ContentType="image/png"/>
  <Override PartName="/ppt/media/image28.jpeg" ContentType="image/jpeg"/>
  <Override PartName="/ppt/media/image1.png" ContentType="image/png"/>
  <Override PartName="/ppt/media/image23.jpeg" ContentType="image/jpeg"/>
  <Override PartName="/ppt/media/image8.png" ContentType="image/png"/>
  <Override PartName="/ppt/media/image2.jpeg" ContentType="image/jpeg"/>
  <Override PartName="/ppt/media/image3.png" ContentType="image/png"/>
  <Override PartName="/ppt/media/image6.jpeg" ContentType="image/jpeg"/>
  <Override PartName="/ppt/media/image4.png" ContentType="image/png"/>
  <Override PartName="/ppt/media/image5.png" ContentType="image/png"/>
  <Override PartName="/ppt/media/image7.png" ContentType="image/png"/>
  <Override PartName="/ppt/media/image10.jpeg" ContentType="image/jpeg"/>
  <Override PartName="/ppt/media/image11.jpeg" ContentType="image/jpeg"/>
  <Override PartName="/ppt/media/image12.jpeg" ContentType="image/jpeg"/>
  <Override PartName="/ppt/media/image13.jpeg" ContentType="image/jpeg"/>
  <Override PartName="/ppt/media/image14.png" ContentType="image/png"/>
  <Override PartName="/ppt/media/image15.png" ContentType="image/png"/>
  <Override PartName="/ppt/media/image16.png" ContentType="image/png"/>
  <Override PartName="/ppt/media/image24.jpeg" ContentType="image/jpeg"/>
  <Override PartName="/ppt/media/image17.png" ContentType="image/png"/>
  <Override PartName="/ppt/media/image18.png" ContentType="image/png"/>
  <Override PartName="/ppt/media/image19.jpeg" ContentType="image/jpeg"/>
  <Override PartName="/ppt/media/image20.jpeg" ContentType="image/jpeg"/>
  <Override PartName="/ppt/media/image21.jpeg" ContentType="image/jpeg"/>
  <Override PartName="/ppt/media/image22.jpeg" ContentType="image/jpeg"/>
  <Override PartName="/ppt/media/image25.jpeg" ContentType="image/jpeg"/>
  <Override PartName="/ppt/media/image26.jpeg" ContentType="image/jpeg"/>
  <Override PartName="/ppt/media/image27.jpeg" ContentType="image/jpeg"/>
  <Override PartName="/ppt/media/image29.jpeg" ContentType="image/jpeg"/>
  <Override PartName="/ppt/media/image30.png" ContentType="image/png"/>
  <Override PartName="/ppt/media/image31.png" ContentType="image/png"/>
  <Override PartName="/ppt/media/image32.png" ContentType="image/png"/>
  <Override PartName="/ppt/media/image33.png" ContentType="image/png"/>
  <Override PartName="/ppt/media/image34.png" ContentType="image/png"/>
  <Override PartName="/ppt/media/image35.png" ContentType="image/png"/>
  <Override PartName="/ppt/media/image36.png" ContentType="image/png"/>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32" name="PlaceHolder 2"/>
          <p:cNvSpPr>
            <a:spLocks noGrp="1"/>
          </p:cNvSpPr>
          <p:nvPr>
            <p:ph type="body"/>
          </p:nvPr>
        </p:nvSpPr>
        <p:spPr>
          <a:xfrm>
            <a:off x="457200" y="1604520"/>
            <a:ext cx="8229240" cy="1896840"/>
          </a:xfrm>
          <a:prstGeom prst="rect">
            <a:avLst/>
          </a:prstGeom>
        </p:spPr>
        <p:txBody>
          <a:bodyPr lIns="0" rIns="0" tIns="0" bIns="0">
            <a:normAutofit/>
          </a:bodyPr>
          <a:p>
            <a:endParaRPr b="0" lang="it-IT" sz="3200" spc="-1" strike="noStrike">
              <a:latin typeface="Arial"/>
            </a:endParaRPr>
          </a:p>
        </p:txBody>
      </p:sp>
      <p:sp>
        <p:nvSpPr>
          <p:cNvPr id="33" name="PlaceHolder 3"/>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35"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latin typeface="Arial"/>
            </a:endParaRPr>
          </a:p>
        </p:txBody>
      </p:sp>
      <p:sp>
        <p:nvSpPr>
          <p:cNvPr id="36"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latin typeface="Arial"/>
            </a:endParaRPr>
          </a:p>
        </p:txBody>
      </p:sp>
      <p:sp>
        <p:nvSpPr>
          <p:cNvPr id="37"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latin typeface="Arial"/>
            </a:endParaRPr>
          </a:p>
        </p:txBody>
      </p:sp>
      <p:sp>
        <p:nvSpPr>
          <p:cNvPr id="38" name="PlaceHolder 5"/>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40" name="PlaceHolder 2"/>
          <p:cNvSpPr>
            <a:spLocks noGrp="1"/>
          </p:cNvSpPr>
          <p:nvPr>
            <p:ph type="body"/>
          </p:nvPr>
        </p:nvSpPr>
        <p:spPr>
          <a:xfrm>
            <a:off x="457200" y="1604520"/>
            <a:ext cx="2649600" cy="1896840"/>
          </a:xfrm>
          <a:prstGeom prst="rect">
            <a:avLst/>
          </a:prstGeom>
        </p:spPr>
        <p:txBody>
          <a:bodyPr lIns="0" rIns="0" tIns="0" bIns="0">
            <a:normAutofit/>
          </a:bodyPr>
          <a:p>
            <a:endParaRPr b="0" lang="it-IT" sz="3200" spc="-1" strike="noStrike">
              <a:latin typeface="Arial"/>
            </a:endParaRPr>
          </a:p>
        </p:txBody>
      </p:sp>
      <p:sp>
        <p:nvSpPr>
          <p:cNvPr id="41" name="PlaceHolder 3"/>
          <p:cNvSpPr>
            <a:spLocks noGrp="1"/>
          </p:cNvSpPr>
          <p:nvPr>
            <p:ph type="body"/>
          </p:nvPr>
        </p:nvSpPr>
        <p:spPr>
          <a:xfrm>
            <a:off x="3239640" y="1604520"/>
            <a:ext cx="2649600" cy="1896840"/>
          </a:xfrm>
          <a:prstGeom prst="rect">
            <a:avLst/>
          </a:prstGeom>
        </p:spPr>
        <p:txBody>
          <a:bodyPr lIns="0" rIns="0" tIns="0" bIns="0">
            <a:normAutofit/>
          </a:bodyPr>
          <a:p>
            <a:endParaRPr b="0" lang="it-IT" sz="3200" spc="-1" strike="noStrike">
              <a:latin typeface="Arial"/>
            </a:endParaRPr>
          </a:p>
        </p:txBody>
      </p:sp>
      <p:sp>
        <p:nvSpPr>
          <p:cNvPr id="42" name="PlaceHolder 4"/>
          <p:cNvSpPr>
            <a:spLocks noGrp="1"/>
          </p:cNvSpPr>
          <p:nvPr>
            <p:ph type="body"/>
          </p:nvPr>
        </p:nvSpPr>
        <p:spPr>
          <a:xfrm>
            <a:off x="6022080" y="1604520"/>
            <a:ext cx="2649600" cy="1896840"/>
          </a:xfrm>
          <a:prstGeom prst="rect">
            <a:avLst/>
          </a:prstGeom>
        </p:spPr>
        <p:txBody>
          <a:bodyPr lIns="0" rIns="0" tIns="0" bIns="0">
            <a:normAutofit/>
          </a:bodyPr>
          <a:p>
            <a:endParaRPr b="0" lang="it-IT" sz="3200" spc="-1" strike="noStrike">
              <a:latin typeface="Arial"/>
            </a:endParaRPr>
          </a:p>
        </p:txBody>
      </p:sp>
      <p:sp>
        <p:nvSpPr>
          <p:cNvPr id="43" name="PlaceHolder 5"/>
          <p:cNvSpPr>
            <a:spLocks noGrp="1"/>
          </p:cNvSpPr>
          <p:nvPr>
            <p:ph type="body"/>
          </p:nvPr>
        </p:nvSpPr>
        <p:spPr>
          <a:xfrm>
            <a:off x="457200" y="3682080"/>
            <a:ext cx="2649600" cy="1896840"/>
          </a:xfrm>
          <a:prstGeom prst="rect">
            <a:avLst/>
          </a:prstGeom>
        </p:spPr>
        <p:txBody>
          <a:bodyPr lIns="0" rIns="0" tIns="0" bIns="0">
            <a:normAutofit/>
          </a:bodyPr>
          <a:p>
            <a:endParaRPr b="0" lang="it-IT" sz="3200" spc="-1" strike="noStrike">
              <a:latin typeface="Arial"/>
            </a:endParaRPr>
          </a:p>
        </p:txBody>
      </p:sp>
      <p:sp>
        <p:nvSpPr>
          <p:cNvPr id="44" name="PlaceHolder 6"/>
          <p:cNvSpPr>
            <a:spLocks noGrp="1"/>
          </p:cNvSpPr>
          <p:nvPr>
            <p:ph type="body"/>
          </p:nvPr>
        </p:nvSpPr>
        <p:spPr>
          <a:xfrm>
            <a:off x="3239640" y="3682080"/>
            <a:ext cx="2649600" cy="1896840"/>
          </a:xfrm>
          <a:prstGeom prst="rect">
            <a:avLst/>
          </a:prstGeom>
        </p:spPr>
        <p:txBody>
          <a:bodyPr lIns="0" rIns="0" tIns="0" bIns="0">
            <a:normAutofit/>
          </a:bodyPr>
          <a:p>
            <a:endParaRPr b="0" lang="it-IT" sz="3200" spc="-1" strike="noStrike">
              <a:latin typeface="Arial"/>
            </a:endParaRPr>
          </a:p>
        </p:txBody>
      </p:sp>
      <p:sp>
        <p:nvSpPr>
          <p:cNvPr id="45" name="PlaceHolder 7"/>
          <p:cNvSpPr>
            <a:spLocks noGrp="1"/>
          </p:cNvSpPr>
          <p:nvPr>
            <p:ph type="body"/>
          </p:nvPr>
        </p:nvSpPr>
        <p:spPr>
          <a:xfrm>
            <a:off x="6022080" y="3682080"/>
            <a:ext cx="264960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6"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57"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it-IT"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59" name="PlaceHolder 2"/>
          <p:cNvSpPr>
            <a:spLocks noGrp="1"/>
          </p:cNvSpPr>
          <p:nvPr>
            <p:ph type="body"/>
          </p:nvPr>
        </p:nvSpPr>
        <p:spPr>
          <a:xfrm>
            <a:off x="457200" y="1604520"/>
            <a:ext cx="8229240" cy="3977280"/>
          </a:xfrm>
          <a:prstGeom prst="rect">
            <a:avLst/>
          </a:prstGeom>
        </p:spPr>
        <p:txBody>
          <a:bodyPr lIns="0" rIns="0" tIns="0" bIns="0">
            <a:normAutofit/>
          </a:bodyPr>
          <a:p>
            <a:endParaRPr b="0" lang="it-IT"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61"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latin typeface="Arial"/>
            </a:endParaRPr>
          </a:p>
        </p:txBody>
      </p:sp>
      <p:sp>
        <p:nvSpPr>
          <p:cNvPr id="62"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64"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it-IT"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66"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latin typeface="Arial"/>
            </a:endParaRPr>
          </a:p>
        </p:txBody>
      </p:sp>
      <p:sp>
        <p:nvSpPr>
          <p:cNvPr id="67"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latin typeface="Arial"/>
            </a:endParaRPr>
          </a:p>
        </p:txBody>
      </p:sp>
      <p:sp>
        <p:nvSpPr>
          <p:cNvPr id="68"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11"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it-IT"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70"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latin typeface="Arial"/>
            </a:endParaRPr>
          </a:p>
        </p:txBody>
      </p:sp>
      <p:sp>
        <p:nvSpPr>
          <p:cNvPr id="71"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latin typeface="Arial"/>
            </a:endParaRPr>
          </a:p>
        </p:txBody>
      </p:sp>
      <p:sp>
        <p:nvSpPr>
          <p:cNvPr id="72" name="PlaceHolder 4"/>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74"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latin typeface="Arial"/>
            </a:endParaRPr>
          </a:p>
        </p:txBody>
      </p:sp>
      <p:sp>
        <p:nvSpPr>
          <p:cNvPr id="75"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latin typeface="Arial"/>
            </a:endParaRPr>
          </a:p>
        </p:txBody>
      </p:sp>
      <p:sp>
        <p:nvSpPr>
          <p:cNvPr id="76" name="PlaceHolder 4"/>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78" name="PlaceHolder 2"/>
          <p:cNvSpPr>
            <a:spLocks noGrp="1"/>
          </p:cNvSpPr>
          <p:nvPr>
            <p:ph type="body"/>
          </p:nvPr>
        </p:nvSpPr>
        <p:spPr>
          <a:xfrm>
            <a:off x="457200" y="1604520"/>
            <a:ext cx="8229240" cy="1896840"/>
          </a:xfrm>
          <a:prstGeom prst="rect">
            <a:avLst/>
          </a:prstGeom>
        </p:spPr>
        <p:txBody>
          <a:bodyPr lIns="0" rIns="0" tIns="0" bIns="0">
            <a:normAutofit/>
          </a:bodyPr>
          <a:p>
            <a:endParaRPr b="0" lang="it-IT" sz="3200" spc="-1" strike="noStrike">
              <a:latin typeface="Arial"/>
            </a:endParaRPr>
          </a:p>
        </p:txBody>
      </p:sp>
      <p:sp>
        <p:nvSpPr>
          <p:cNvPr id="79" name="PlaceHolder 3"/>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80"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81"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latin typeface="Arial"/>
            </a:endParaRPr>
          </a:p>
        </p:txBody>
      </p:sp>
      <p:sp>
        <p:nvSpPr>
          <p:cNvPr id="82"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latin typeface="Arial"/>
            </a:endParaRPr>
          </a:p>
        </p:txBody>
      </p:sp>
      <p:sp>
        <p:nvSpPr>
          <p:cNvPr id="83"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latin typeface="Arial"/>
            </a:endParaRPr>
          </a:p>
        </p:txBody>
      </p:sp>
      <p:sp>
        <p:nvSpPr>
          <p:cNvPr id="84" name="PlaceHolder 5"/>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86" name="PlaceHolder 2"/>
          <p:cNvSpPr>
            <a:spLocks noGrp="1"/>
          </p:cNvSpPr>
          <p:nvPr>
            <p:ph type="body"/>
          </p:nvPr>
        </p:nvSpPr>
        <p:spPr>
          <a:xfrm>
            <a:off x="457200" y="1604520"/>
            <a:ext cx="2649600" cy="1896840"/>
          </a:xfrm>
          <a:prstGeom prst="rect">
            <a:avLst/>
          </a:prstGeom>
        </p:spPr>
        <p:txBody>
          <a:bodyPr lIns="0" rIns="0" tIns="0" bIns="0">
            <a:normAutofit/>
          </a:bodyPr>
          <a:p>
            <a:endParaRPr b="0" lang="it-IT" sz="3200" spc="-1" strike="noStrike">
              <a:latin typeface="Arial"/>
            </a:endParaRPr>
          </a:p>
        </p:txBody>
      </p:sp>
      <p:sp>
        <p:nvSpPr>
          <p:cNvPr id="87" name="PlaceHolder 3"/>
          <p:cNvSpPr>
            <a:spLocks noGrp="1"/>
          </p:cNvSpPr>
          <p:nvPr>
            <p:ph type="body"/>
          </p:nvPr>
        </p:nvSpPr>
        <p:spPr>
          <a:xfrm>
            <a:off x="3239640" y="1604520"/>
            <a:ext cx="2649600" cy="1896840"/>
          </a:xfrm>
          <a:prstGeom prst="rect">
            <a:avLst/>
          </a:prstGeom>
        </p:spPr>
        <p:txBody>
          <a:bodyPr lIns="0" rIns="0" tIns="0" bIns="0">
            <a:normAutofit/>
          </a:bodyPr>
          <a:p>
            <a:endParaRPr b="0" lang="it-IT" sz="3200" spc="-1" strike="noStrike">
              <a:latin typeface="Arial"/>
            </a:endParaRPr>
          </a:p>
        </p:txBody>
      </p:sp>
      <p:sp>
        <p:nvSpPr>
          <p:cNvPr id="88" name="PlaceHolder 4"/>
          <p:cNvSpPr>
            <a:spLocks noGrp="1"/>
          </p:cNvSpPr>
          <p:nvPr>
            <p:ph type="body"/>
          </p:nvPr>
        </p:nvSpPr>
        <p:spPr>
          <a:xfrm>
            <a:off x="6022080" y="1604520"/>
            <a:ext cx="2649600" cy="1896840"/>
          </a:xfrm>
          <a:prstGeom prst="rect">
            <a:avLst/>
          </a:prstGeom>
        </p:spPr>
        <p:txBody>
          <a:bodyPr lIns="0" rIns="0" tIns="0" bIns="0">
            <a:normAutofit/>
          </a:bodyPr>
          <a:p>
            <a:endParaRPr b="0" lang="it-IT" sz="3200" spc="-1" strike="noStrike">
              <a:latin typeface="Arial"/>
            </a:endParaRPr>
          </a:p>
        </p:txBody>
      </p:sp>
      <p:sp>
        <p:nvSpPr>
          <p:cNvPr id="89" name="PlaceHolder 5"/>
          <p:cNvSpPr>
            <a:spLocks noGrp="1"/>
          </p:cNvSpPr>
          <p:nvPr>
            <p:ph type="body"/>
          </p:nvPr>
        </p:nvSpPr>
        <p:spPr>
          <a:xfrm>
            <a:off x="457200" y="3682080"/>
            <a:ext cx="2649600" cy="1896840"/>
          </a:xfrm>
          <a:prstGeom prst="rect">
            <a:avLst/>
          </a:prstGeom>
        </p:spPr>
        <p:txBody>
          <a:bodyPr lIns="0" rIns="0" tIns="0" bIns="0">
            <a:normAutofit/>
          </a:bodyPr>
          <a:p>
            <a:endParaRPr b="0" lang="it-IT" sz="3200" spc="-1" strike="noStrike">
              <a:latin typeface="Arial"/>
            </a:endParaRPr>
          </a:p>
        </p:txBody>
      </p:sp>
      <p:sp>
        <p:nvSpPr>
          <p:cNvPr id="90" name="PlaceHolder 6"/>
          <p:cNvSpPr>
            <a:spLocks noGrp="1"/>
          </p:cNvSpPr>
          <p:nvPr>
            <p:ph type="body"/>
          </p:nvPr>
        </p:nvSpPr>
        <p:spPr>
          <a:xfrm>
            <a:off x="3239640" y="3682080"/>
            <a:ext cx="2649600" cy="1896840"/>
          </a:xfrm>
          <a:prstGeom prst="rect">
            <a:avLst/>
          </a:prstGeom>
        </p:spPr>
        <p:txBody>
          <a:bodyPr lIns="0" rIns="0" tIns="0" bIns="0">
            <a:normAutofit/>
          </a:bodyPr>
          <a:p>
            <a:endParaRPr b="0" lang="it-IT" sz="3200" spc="-1" strike="noStrike">
              <a:latin typeface="Arial"/>
            </a:endParaRPr>
          </a:p>
        </p:txBody>
      </p:sp>
      <p:sp>
        <p:nvSpPr>
          <p:cNvPr id="91" name="PlaceHolder 7"/>
          <p:cNvSpPr>
            <a:spLocks noGrp="1"/>
          </p:cNvSpPr>
          <p:nvPr>
            <p:ph type="body"/>
          </p:nvPr>
        </p:nvSpPr>
        <p:spPr>
          <a:xfrm>
            <a:off x="6022080" y="3682080"/>
            <a:ext cx="264960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13" name="PlaceHolder 2"/>
          <p:cNvSpPr>
            <a:spLocks noGrp="1"/>
          </p:cNvSpPr>
          <p:nvPr>
            <p:ph type="body"/>
          </p:nvPr>
        </p:nvSpPr>
        <p:spPr>
          <a:xfrm>
            <a:off x="457200" y="1604520"/>
            <a:ext cx="8229240" cy="3977280"/>
          </a:xfrm>
          <a:prstGeom prst="rect">
            <a:avLst/>
          </a:prstGeom>
        </p:spPr>
        <p:txBody>
          <a:bodyPr lIns="0" rIns="0" tIns="0" bIns="0">
            <a:normAutofit/>
          </a:bodyPr>
          <a:p>
            <a:endParaRPr b="0" lang="it-IT"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15"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latin typeface="Arial"/>
            </a:endParaRPr>
          </a:p>
        </p:txBody>
      </p:sp>
      <p:sp>
        <p:nvSpPr>
          <p:cNvPr id="16"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8"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it-IT"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latin typeface="Arial"/>
            </a:endParaRPr>
          </a:p>
        </p:txBody>
      </p:sp>
      <p:sp>
        <p:nvSpPr>
          <p:cNvPr id="21"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latin typeface="Arial"/>
            </a:endParaRPr>
          </a:p>
        </p:txBody>
      </p:sp>
      <p:sp>
        <p:nvSpPr>
          <p:cNvPr id="22"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24"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latin typeface="Arial"/>
            </a:endParaRPr>
          </a:p>
        </p:txBody>
      </p:sp>
      <p:sp>
        <p:nvSpPr>
          <p:cNvPr id="25"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latin typeface="Arial"/>
            </a:endParaRPr>
          </a:p>
        </p:txBody>
      </p:sp>
      <p:sp>
        <p:nvSpPr>
          <p:cNvPr id="26" name="PlaceHolder 4"/>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457200" y="273600"/>
            <a:ext cx="8229240" cy="1144800"/>
          </a:xfrm>
          <a:prstGeom prst="rect">
            <a:avLst/>
          </a:prstGeom>
        </p:spPr>
        <p:txBody>
          <a:bodyPr lIns="0" rIns="0" tIns="0" bIns="0" anchor="ctr"/>
          <a:p>
            <a:pPr algn="ctr"/>
            <a:endParaRPr b="0" lang="it-IT" sz="4400" spc="-1" strike="noStrike">
              <a:latin typeface="Arial"/>
            </a:endParaRPr>
          </a:p>
        </p:txBody>
      </p:sp>
      <p:sp>
        <p:nvSpPr>
          <p:cNvPr id="28"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latin typeface="Arial"/>
            </a:endParaRPr>
          </a:p>
        </p:txBody>
      </p:sp>
      <p:sp>
        <p:nvSpPr>
          <p:cNvPr id="29"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latin typeface="Arial"/>
            </a:endParaRPr>
          </a:p>
        </p:txBody>
      </p:sp>
      <p:sp>
        <p:nvSpPr>
          <p:cNvPr id="30" name="PlaceHolder 4"/>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jpe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slideLayout" Target="../slideLayouts/slideLayout1.xml"/><Relationship Id="rId7" Type="http://schemas.openxmlformats.org/officeDocument/2006/relationships/slideLayout" Target="../slideLayouts/slideLayout2.xml"/><Relationship Id="rId8" Type="http://schemas.openxmlformats.org/officeDocument/2006/relationships/slideLayout" Target="../slideLayouts/slideLayout3.xml"/><Relationship Id="rId9" Type="http://schemas.openxmlformats.org/officeDocument/2006/relationships/slideLayout" Target="../slideLayouts/slideLayout4.xml"/><Relationship Id="rId10" Type="http://schemas.openxmlformats.org/officeDocument/2006/relationships/slideLayout" Target="../slideLayouts/slideLayout5.xml"/><Relationship Id="rId11" Type="http://schemas.openxmlformats.org/officeDocument/2006/relationships/slideLayout" Target="../slideLayouts/slideLayout6.xml"/><Relationship Id="rId12" Type="http://schemas.openxmlformats.org/officeDocument/2006/relationships/slideLayout" Target="../slideLayouts/slideLayout7.xml"/><Relationship Id="rId13" Type="http://schemas.openxmlformats.org/officeDocument/2006/relationships/slideLayout" Target="../slideLayouts/slideLayout8.xml"/><Relationship Id="rId14" Type="http://schemas.openxmlformats.org/officeDocument/2006/relationships/slideLayout" Target="../slideLayouts/slideLayout9.xml"/><Relationship Id="rId15" Type="http://schemas.openxmlformats.org/officeDocument/2006/relationships/slideLayout" Target="../slideLayouts/slideLayout10.xml"/><Relationship Id="rId16" Type="http://schemas.openxmlformats.org/officeDocument/2006/relationships/slideLayout" Target="../slideLayouts/slideLayout11.xml"/><Relationship Id="rId17"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5.png"/><Relationship Id="rId3" Type="http://schemas.openxmlformats.org/officeDocument/2006/relationships/image" Target="../media/image6.jpe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 Id="rId9" Type="http://schemas.openxmlformats.org/officeDocument/2006/relationships/slideLayout" Target="../slideLayouts/slideLayout16.xml"/><Relationship Id="rId10" Type="http://schemas.openxmlformats.org/officeDocument/2006/relationships/slideLayout" Target="../slideLayouts/slideLayout17.xml"/><Relationship Id="rId11" Type="http://schemas.openxmlformats.org/officeDocument/2006/relationships/slideLayout" Target="../slideLayouts/slideLayout18.xml"/><Relationship Id="rId12" Type="http://schemas.openxmlformats.org/officeDocument/2006/relationships/slideLayout" Target="../slideLayouts/slideLayout19.xml"/><Relationship Id="rId13" Type="http://schemas.openxmlformats.org/officeDocument/2006/relationships/slideLayout" Target="../slideLayouts/slideLayout20.xml"/><Relationship Id="rId14" Type="http://schemas.openxmlformats.org/officeDocument/2006/relationships/slideLayout" Target="../slideLayouts/slideLayout21.xml"/><Relationship Id="rId15" Type="http://schemas.openxmlformats.org/officeDocument/2006/relationships/slideLayout" Target="../slideLayouts/slideLayout22.xml"/><Relationship Id="rId16" Type="http://schemas.openxmlformats.org/officeDocument/2006/relationships/slideLayout" Target="../slideLayouts/slideLayout23.xml"/><Relationship Id="rId17"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grpSp>
        <p:nvGrpSpPr>
          <p:cNvPr id="0" name="Group 1"/>
          <p:cNvGrpSpPr/>
          <p:nvPr/>
        </p:nvGrpSpPr>
        <p:grpSpPr>
          <a:xfrm>
            <a:off x="0" y="0"/>
            <a:ext cx="9141480" cy="6855480"/>
            <a:chOff x="0" y="0"/>
            <a:chExt cx="9141480" cy="6855480"/>
          </a:xfrm>
        </p:grpSpPr>
        <p:sp>
          <p:nvSpPr>
            <p:cNvPr id="1" name="CustomShape 2"/>
            <p:cNvSpPr/>
            <p:nvPr/>
          </p:nvSpPr>
          <p:spPr>
            <a:xfrm>
              <a:off x="0" y="0"/>
              <a:ext cx="7160400" cy="6855480"/>
            </a:xfrm>
            <a:prstGeom prst="rect">
              <a:avLst/>
            </a:prstGeom>
            <a:gradFill rotWithShape="0">
              <a:gsLst>
                <a:gs pos="0">
                  <a:srgbClr val="fefefe"/>
                </a:gs>
                <a:gs pos="100000">
                  <a:srgbClr val="010101"/>
                </a:gs>
              </a:gsLst>
              <a:lin ang="0"/>
            </a:gradFill>
            <a:ln w="25560">
              <a:noFill/>
            </a:ln>
          </p:spPr>
          <p:style>
            <a:lnRef idx="0"/>
            <a:fillRef idx="0"/>
            <a:effectRef idx="0"/>
            <a:fontRef idx="minor"/>
          </p:style>
        </p:sp>
        <p:sp>
          <p:nvSpPr>
            <p:cNvPr id="2" name="CustomShape 3"/>
            <p:cNvSpPr/>
            <p:nvPr/>
          </p:nvSpPr>
          <p:spPr>
            <a:xfrm>
              <a:off x="1143000" y="0"/>
              <a:ext cx="7998480" cy="6855480"/>
            </a:xfrm>
            <a:prstGeom prst="rect">
              <a:avLst/>
            </a:prstGeom>
            <a:gradFill rotWithShape="0">
              <a:gsLst>
                <a:gs pos="0">
                  <a:srgbClr val="fefefe"/>
                </a:gs>
                <a:gs pos="100000">
                  <a:srgbClr val="010101"/>
                </a:gs>
              </a:gsLst>
              <a:lin ang="0"/>
            </a:gradFill>
            <a:ln w="25560">
              <a:noFill/>
            </a:ln>
          </p:spPr>
          <p:style>
            <a:lnRef idx="0"/>
            <a:fillRef idx="0"/>
            <a:effectRef idx="0"/>
            <a:fontRef idx="minor"/>
          </p:style>
        </p:sp>
      </p:grpSp>
      <p:sp>
        <p:nvSpPr>
          <p:cNvPr id="3" name="CustomShape 4"/>
          <p:cNvSpPr/>
          <p:nvPr/>
        </p:nvSpPr>
        <p:spPr>
          <a:xfrm rot="10800000">
            <a:off x="56068560" y="9821880"/>
            <a:ext cx="7918560" cy="534600"/>
          </a:xfrm>
          <a:custGeom>
            <a:avLst/>
            <a:gdLst/>
            <a:ahLst/>
            <a:rect l="l" t="t" r="r" b="b"/>
            <a:pathLst>
              <a:path w="7955280" h="495300">
                <a:moveTo>
                  <a:pt x="0" y="495300"/>
                </a:moveTo>
                <a:lnTo>
                  <a:pt x="169546" y="0"/>
                </a:lnTo>
                <a:lnTo>
                  <a:pt x="3966210" y="95250"/>
                </a:lnTo>
                <a:lnTo>
                  <a:pt x="7785734" y="0"/>
                </a:lnTo>
                <a:lnTo>
                  <a:pt x="7955280" y="495300"/>
                </a:lnTo>
                <a:lnTo>
                  <a:pt x="0" y="495300"/>
                </a:lnTo>
                <a:close/>
              </a:path>
            </a:pathLst>
          </a:custGeom>
          <a:gradFill rotWithShape="0">
            <a:gsLst>
              <a:gs pos="0">
                <a:srgbClr val="010101"/>
              </a:gs>
              <a:gs pos="100000">
                <a:srgbClr val="010101"/>
              </a:gs>
            </a:gsLst>
            <a:lin ang="0"/>
          </a:gradFill>
          <a:ln w="25560">
            <a:noFill/>
          </a:ln>
        </p:spPr>
        <p:style>
          <a:lnRef idx="0"/>
          <a:fillRef idx="0"/>
          <a:effectRef idx="0"/>
          <a:fontRef idx="minor"/>
        </p:style>
      </p:sp>
      <p:sp>
        <p:nvSpPr>
          <p:cNvPr id="4" name="CustomShape 5"/>
          <p:cNvSpPr/>
          <p:nvPr/>
        </p:nvSpPr>
        <p:spPr>
          <a:xfrm>
            <a:off x="731520" y="575280"/>
            <a:ext cx="7693560" cy="5712480"/>
          </a:xfrm>
          <a:prstGeom prst="rect">
            <a:avLst/>
          </a:prstGeom>
          <a:solidFill>
            <a:srgbClr val="ffffff"/>
          </a:solidFill>
          <a:ln w="6480">
            <a:noFill/>
          </a:ln>
          <a:effectLst>
            <a:outerShdw dist="50760" dir="5400000">
              <a:srgbClr val="000000">
                <a:alpha val="20000"/>
              </a:srgbClr>
            </a:outerShdw>
          </a:effectLst>
        </p:spPr>
        <p:style>
          <a:lnRef idx="0"/>
          <a:fillRef idx="0"/>
          <a:effectRef idx="0"/>
          <a:fontRef idx="minor"/>
        </p:style>
      </p:sp>
      <p:sp>
        <p:nvSpPr>
          <p:cNvPr id="5" name="CustomShape 6"/>
          <p:cNvSpPr/>
          <p:nvPr/>
        </p:nvSpPr>
        <p:spPr>
          <a:xfrm>
            <a:off x="731520" y="576000"/>
            <a:ext cx="7693560" cy="5712480"/>
          </a:xfrm>
          <a:prstGeom prst="rect">
            <a:avLst/>
          </a:prstGeom>
          <a:blipFill rotWithShape="0">
            <a:blip r:embed="rId3">
              <a:alphaModFix amt="20000"/>
            </a:blip>
            <a:tile/>
          </a:blipFill>
          <a:ln w="6480">
            <a:noFill/>
          </a:ln>
          <a:effectLst>
            <a:outerShdw dist="50760" dir="5400000">
              <a:srgbClr val="000000">
                <a:alpha val="20000"/>
              </a:srgbClr>
            </a:outerShdw>
          </a:effectLst>
        </p:spPr>
        <p:style>
          <a:lnRef idx="0"/>
          <a:fillRef idx="0"/>
          <a:effectRef idx="0"/>
          <a:fontRef idx="minor"/>
        </p:style>
      </p:sp>
      <p:pic>
        <p:nvPicPr>
          <p:cNvPr id="6" name="Picture 2" descr=""/>
          <p:cNvPicPr/>
          <p:nvPr/>
        </p:nvPicPr>
        <p:blipFill>
          <a:blip r:embed="rId4"/>
          <a:stretch/>
        </p:blipFill>
        <p:spPr>
          <a:xfrm rot="1435800">
            <a:off x="542880" y="271080"/>
            <a:ext cx="565200" cy="565200"/>
          </a:xfrm>
          <a:prstGeom prst="rect">
            <a:avLst/>
          </a:prstGeom>
          <a:ln>
            <a:noFill/>
          </a:ln>
        </p:spPr>
      </p:pic>
      <p:pic>
        <p:nvPicPr>
          <p:cNvPr id="7" name="Picture 2" descr=""/>
          <p:cNvPicPr/>
          <p:nvPr/>
        </p:nvPicPr>
        <p:blipFill>
          <a:blip r:embed="rId5"/>
          <a:stretch/>
        </p:blipFill>
        <p:spPr>
          <a:xfrm rot="4096200">
            <a:off x="8115840" y="296640"/>
            <a:ext cx="564480" cy="564480"/>
          </a:xfrm>
          <a:prstGeom prst="rect">
            <a:avLst/>
          </a:prstGeom>
          <a:ln>
            <a:noFill/>
          </a:ln>
        </p:spPr>
      </p:pic>
      <p:sp>
        <p:nvSpPr>
          <p:cNvPr id="8" name="PlaceHolder 7"/>
          <p:cNvSpPr>
            <a:spLocks noGrp="1"/>
          </p:cNvSpPr>
          <p:nvPr>
            <p:ph type="title"/>
          </p:nvPr>
        </p:nvSpPr>
        <p:spPr>
          <a:xfrm>
            <a:off x="457200" y="273600"/>
            <a:ext cx="8229240" cy="1144800"/>
          </a:xfrm>
          <a:prstGeom prst="rect">
            <a:avLst/>
          </a:prstGeom>
        </p:spPr>
        <p:txBody>
          <a:bodyPr lIns="0" rIns="0" tIns="0" bIns="0" anchor="ctr"/>
          <a:p>
            <a:pPr algn="ctr"/>
            <a:r>
              <a:rPr b="0" lang="it-IT" sz="4400" spc="-1" strike="noStrike">
                <a:latin typeface="Arial"/>
              </a:rPr>
              <a:t>Fai clic per modificare il formato del testo del titolo</a:t>
            </a:r>
            <a:endParaRPr b="0" lang="it-IT" sz="4400" spc="-1" strike="noStrike">
              <a:latin typeface="Arial"/>
            </a:endParaRPr>
          </a:p>
        </p:txBody>
      </p:sp>
      <p:sp>
        <p:nvSpPr>
          <p:cNvPr id="9" name="PlaceHolder 8"/>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it-IT" sz="3200" spc="-1" strike="noStrike">
                <a:latin typeface="Arial"/>
              </a:rPr>
              <a:t>Fai clic per modificare il formato del testo della struttura</a:t>
            </a:r>
            <a:endParaRPr b="0" lang="it-IT" sz="3200" spc="-1" strike="noStrike">
              <a:latin typeface="Arial"/>
            </a:endParaRPr>
          </a:p>
          <a:p>
            <a:pPr lvl="1" marL="864000" indent="-324000">
              <a:spcBef>
                <a:spcPts val="1134"/>
              </a:spcBef>
              <a:buClr>
                <a:srgbClr val="000000"/>
              </a:buClr>
              <a:buSzPct val="75000"/>
              <a:buFont typeface="Symbol" charset="2"/>
              <a:buChar char=""/>
            </a:pPr>
            <a:r>
              <a:rPr b="0" lang="it-IT" sz="2800" spc="-1" strike="noStrike">
                <a:latin typeface="Arial"/>
              </a:rPr>
              <a:t>Secondo livello struttura</a:t>
            </a:r>
            <a:endParaRPr b="0" lang="it-IT" sz="2800" spc="-1" strike="noStrike">
              <a:latin typeface="Arial"/>
            </a:endParaRPr>
          </a:p>
          <a:p>
            <a:pPr lvl="2" marL="1296000" indent="-288000">
              <a:spcBef>
                <a:spcPts val="850"/>
              </a:spcBef>
              <a:buClr>
                <a:srgbClr val="000000"/>
              </a:buClr>
              <a:buSzPct val="45000"/>
              <a:buFont typeface="Wingdings" charset="2"/>
              <a:buChar char=""/>
            </a:pPr>
            <a:r>
              <a:rPr b="0" lang="it-IT" sz="2400" spc="-1" strike="noStrike">
                <a:latin typeface="Arial"/>
              </a:rPr>
              <a:t>Terzo livello struttura</a:t>
            </a:r>
            <a:endParaRPr b="0" lang="it-IT" sz="2400" spc="-1" strike="noStrike">
              <a:latin typeface="Arial"/>
            </a:endParaRPr>
          </a:p>
          <a:p>
            <a:pPr lvl="3" marL="1728000" indent="-216000">
              <a:spcBef>
                <a:spcPts val="567"/>
              </a:spcBef>
              <a:buClr>
                <a:srgbClr val="000000"/>
              </a:buClr>
              <a:buSzPct val="75000"/>
              <a:buFont typeface="Symbol" charset="2"/>
              <a:buChar char=""/>
            </a:pPr>
            <a:r>
              <a:rPr b="0" lang="it-IT" sz="2000" spc="-1" strike="noStrike">
                <a:latin typeface="Arial"/>
              </a:rPr>
              <a:t>Quarto livello struttura</a:t>
            </a:r>
            <a:endParaRPr b="0" lang="it-IT" sz="2000" spc="-1" strike="noStrike">
              <a:latin typeface="Arial"/>
            </a:endParaRPr>
          </a:p>
          <a:p>
            <a:pPr lvl="4" marL="2160000" indent="-216000">
              <a:spcBef>
                <a:spcPts val="283"/>
              </a:spcBef>
              <a:buClr>
                <a:srgbClr val="000000"/>
              </a:buClr>
              <a:buSzPct val="45000"/>
              <a:buFont typeface="Wingdings" charset="2"/>
              <a:buChar char=""/>
            </a:pPr>
            <a:r>
              <a:rPr b="0" lang="it-IT" sz="2000" spc="-1" strike="noStrike">
                <a:latin typeface="Arial"/>
              </a:rPr>
              <a:t>Quinto livello struttura</a:t>
            </a:r>
            <a:endParaRPr b="0" lang="it-IT" sz="2000" spc="-1" strike="noStrike">
              <a:latin typeface="Arial"/>
            </a:endParaRPr>
          </a:p>
          <a:p>
            <a:pPr lvl="5" marL="2592000" indent="-216000">
              <a:spcBef>
                <a:spcPts val="283"/>
              </a:spcBef>
              <a:buClr>
                <a:srgbClr val="000000"/>
              </a:buClr>
              <a:buSzPct val="45000"/>
              <a:buFont typeface="Wingdings" charset="2"/>
              <a:buChar char=""/>
            </a:pPr>
            <a:r>
              <a:rPr b="0" lang="it-IT" sz="2000" spc="-1" strike="noStrike">
                <a:latin typeface="Arial"/>
              </a:rPr>
              <a:t>Sesto livello struttura</a:t>
            </a:r>
            <a:endParaRPr b="0" lang="it-IT" sz="2000" spc="-1" strike="noStrike">
              <a:latin typeface="Arial"/>
            </a:endParaRPr>
          </a:p>
          <a:p>
            <a:pPr lvl="6" marL="3024000" indent="-216000">
              <a:spcBef>
                <a:spcPts val="283"/>
              </a:spcBef>
              <a:buClr>
                <a:srgbClr val="000000"/>
              </a:buClr>
              <a:buSzPct val="45000"/>
              <a:buFont typeface="Wingdings" charset="2"/>
              <a:buChar char=""/>
            </a:pPr>
            <a:r>
              <a:rPr b="0" lang="it-IT" sz="2000" spc="-1" strike="noStrike">
                <a:latin typeface="Arial"/>
              </a:rPr>
              <a:t>Settimo livello struttura</a:t>
            </a:r>
            <a:endParaRPr b="0" lang="it-IT"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6"/>
    <p:sldLayoutId id="2147483650" r:id="rId7"/>
    <p:sldLayoutId id="214748365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 id="2147483660" r:id="rId17"/>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grpSp>
        <p:nvGrpSpPr>
          <p:cNvPr id="46" name="Group 1"/>
          <p:cNvGrpSpPr/>
          <p:nvPr/>
        </p:nvGrpSpPr>
        <p:grpSpPr>
          <a:xfrm>
            <a:off x="0" y="0"/>
            <a:ext cx="9141480" cy="6855480"/>
            <a:chOff x="0" y="0"/>
            <a:chExt cx="9141480" cy="6855480"/>
          </a:xfrm>
        </p:grpSpPr>
        <p:sp>
          <p:nvSpPr>
            <p:cNvPr id="47" name="CustomShape 2"/>
            <p:cNvSpPr/>
            <p:nvPr/>
          </p:nvSpPr>
          <p:spPr>
            <a:xfrm>
              <a:off x="0" y="0"/>
              <a:ext cx="7160400" cy="6855480"/>
            </a:xfrm>
            <a:prstGeom prst="rect">
              <a:avLst/>
            </a:prstGeom>
            <a:gradFill rotWithShape="0">
              <a:gsLst>
                <a:gs pos="0">
                  <a:srgbClr val="fefefe"/>
                </a:gs>
                <a:gs pos="100000">
                  <a:srgbClr val="010101"/>
                </a:gs>
              </a:gsLst>
              <a:lin ang="0"/>
            </a:gradFill>
            <a:ln w="25560">
              <a:noFill/>
            </a:ln>
          </p:spPr>
          <p:style>
            <a:lnRef idx="0"/>
            <a:fillRef idx="0"/>
            <a:effectRef idx="0"/>
            <a:fontRef idx="minor"/>
          </p:style>
        </p:sp>
        <p:sp>
          <p:nvSpPr>
            <p:cNvPr id="48" name="CustomShape 3"/>
            <p:cNvSpPr/>
            <p:nvPr/>
          </p:nvSpPr>
          <p:spPr>
            <a:xfrm>
              <a:off x="1143000" y="0"/>
              <a:ext cx="7998480" cy="6855480"/>
            </a:xfrm>
            <a:prstGeom prst="rect">
              <a:avLst/>
            </a:prstGeom>
            <a:gradFill rotWithShape="0">
              <a:gsLst>
                <a:gs pos="0">
                  <a:srgbClr val="fefefe"/>
                </a:gs>
                <a:gs pos="100000">
                  <a:srgbClr val="010101"/>
                </a:gs>
              </a:gsLst>
              <a:lin ang="0"/>
            </a:gradFill>
            <a:ln w="25560">
              <a:noFill/>
            </a:ln>
          </p:spPr>
          <p:style>
            <a:lnRef idx="0"/>
            <a:fillRef idx="0"/>
            <a:effectRef idx="0"/>
            <a:fontRef idx="minor"/>
          </p:style>
        </p:sp>
      </p:grpSp>
      <p:sp>
        <p:nvSpPr>
          <p:cNvPr id="49" name="CustomShape 4"/>
          <p:cNvSpPr/>
          <p:nvPr/>
        </p:nvSpPr>
        <p:spPr>
          <a:xfrm rot="10800000">
            <a:off x="56068560" y="9821880"/>
            <a:ext cx="7918560" cy="534600"/>
          </a:xfrm>
          <a:custGeom>
            <a:avLst/>
            <a:gdLst/>
            <a:ahLst/>
            <a:rect l="l" t="t" r="r" b="b"/>
            <a:pathLst>
              <a:path w="7955280" h="495300">
                <a:moveTo>
                  <a:pt x="0" y="495300"/>
                </a:moveTo>
                <a:lnTo>
                  <a:pt x="169546" y="0"/>
                </a:lnTo>
                <a:lnTo>
                  <a:pt x="3966210" y="95250"/>
                </a:lnTo>
                <a:lnTo>
                  <a:pt x="7785734" y="0"/>
                </a:lnTo>
                <a:lnTo>
                  <a:pt x="7955280" y="495300"/>
                </a:lnTo>
                <a:lnTo>
                  <a:pt x="0" y="495300"/>
                </a:lnTo>
                <a:close/>
              </a:path>
            </a:pathLst>
          </a:custGeom>
          <a:gradFill rotWithShape="0">
            <a:gsLst>
              <a:gs pos="0">
                <a:srgbClr val="010101"/>
              </a:gs>
              <a:gs pos="100000">
                <a:srgbClr val="010101"/>
              </a:gs>
            </a:gsLst>
            <a:lin ang="0"/>
          </a:gradFill>
          <a:ln w="25560">
            <a:noFill/>
          </a:ln>
        </p:spPr>
        <p:style>
          <a:lnRef idx="0"/>
          <a:fillRef idx="0"/>
          <a:effectRef idx="0"/>
          <a:fontRef idx="minor"/>
        </p:style>
      </p:sp>
      <p:sp>
        <p:nvSpPr>
          <p:cNvPr id="50" name="CustomShape 5"/>
          <p:cNvSpPr/>
          <p:nvPr/>
        </p:nvSpPr>
        <p:spPr>
          <a:xfrm>
            <a:off x="731520" y="575280"/>
            <a:ext cx="7693560" cy="5712480"/>
          </a:xfrm>
          <a:prstGeom prst="rect">
            <a:avLst/>
          </a:prstGeom>
          <a:solidFill>
            <a:srgbClr val="ffffff"/>
          </a:solidFill>
          <a:ln w="6480">
            <a:noFill/>
          </a:ln>
          <a:effectLst>
            <a:outerShdw dist="50760" dir="5400000">
              <a:srgbClr val="000000">
                <a:alpha val="20000"/>
              </a:srgbClr>
            </a:outerShdw>
          </a:effectLst>
        </p:spPr>
        <p:style>
          <a:lnRef idx="0"/>
          <a:fillRef idx="0"/>
          <a:effectRef idx="0"/>
          <a:fontRef idx="minor"/>
        </p:style>
      </p:sp>
      <p:sp>
        <p:nvSpPr>
          <p:cNvPr id="51" name="CustomShape 6"/>
          <p:cNvSpPr/>
          <p:nvPr/>
        </p:nvSpPr>
        <p:spPr>
          <a:xfrm>
            <a:off x="731520" y="576000"/>
            <a:ext cx="7693560" cy="5712480"/>
          </a:xfrm>
          <a:prstGeom prst="rect">
            <a:avLst/>
          </a:prstGeom>
          <a:blipFill rotWithShape="0">
            <a:blip r:embed="rId3">
              <a:alphaModFix amt="20000"/>
            </a:blip>
            <a:tile/>
          </a:blipFill>
          <a:ln w="6480">
            <a:noFill/>
          </a:ln>
          <a:effectLst>
            <a:outerShdw dist="50760" dir="5400000">
              <a:srgbClr val="000000">
                <a:alpha val="20000"/>
              </a:srgbClr>
            </a:outerShdw>
          </a:effectLst>
        </p:spPr>
        <p:style>
          <a:lnRef idx="0"/>
          <a:fillRef idx="0"/>
          <a:effectRef idx="0"/>
          <a:fontRef idx="minor"/>
        </p:style>
      </p:sp>
      <p:pic>
        <p:nvPicPr>
          <p:cNvPr id="52" name="Picture 2" descr=""/>
          <p:cNvPicPr/>
          <p:nvPr/>
        </p:nvPicPr>
        <p:blipFill>
          <a:blip r:embed="rId4"/>
          <a:stretch/>
        </p:blipFill>
        <p:spPr>
          <a:xfrm rot="1435800">
            <a:off x="542880" y="271080"/>
            <a:ext cx="565200" cy="565200"/>
          </a:xfrm>
          <a:prstGeom prst="rect">
            <a:avLst/>
          </a:prstGeom>
          <a:ln>
            <a:noFill/>
          </a:ln>
        </p:spPr>
      </p:pic>
      <p:pic>
        <p:nvPicPr>
          <p:cNvPr id="53" name="Picture 2" descr=""/>
          <p:cNvPicPr/>
          <p:nvPr/>
        </p:nvPicPr>
        <p:blipFill>
          <a:blip r:embed="rId5"/>
          <a:stretch/>
        </p:blipFill>
        <p:spPr>
          <a:xfrm rot="4096200">
            <a:off x="8115840" y="296640"/>
            <a:ext cx="564480" cy="564480"/>
          </a:xfrm>
          <a:prstGeom prst="rect">
            <a:avLst/>
          </a:prstGeom>
          <a:ln>
            <a:noFill/>
          </a:ln>
        </p:spPr>
      </p:pic>
      <p:sp>
        <p:nvSpPr>
          <p:cNvPr id="54" name="PlaceHolder 7"/>
          <p:cNvSpPr>
            <a:spLocks noGrp="1"/>
          </p:cNvSpPr>
          <p:nvPr>
            <p:ph type="title"/>
          </p:nvPr>
        </p:nvSpPr>
        <p:spPr>
          <a:xfrm>
            <a:off x="457200" y="273600"/>
            <a:ext cx="8229240" cy="1144800"/>
          </a:xfrm>
          <a:prstGeom prst="rect">
            <a:avLst/>
          </a:prstGeom>
        </p:spPr>
        <p:txBody>
          <a:bodyPr lIns="0" rIns="0" tIns="0" bIns="0" anchor="ctr"/>
          <a:p>
            <a:pPr algn="ctr"/>
            <a:r>
              <a:rPr b="0" lang="it-IT" sz="4400" spc="-1" strike="noStrike">
                <a:latin typeface="Arial"/>
              </a:rPr>
              <a:t>Fai clic per modificare il formato del testo del titolo</a:t>
            </a:r>
            <a:endParaRPr b="0" lang="it-IT" sz="4400" spc="-1" strike="noStrike">
              <a:latin typeface="Arial"/>
            </a:endParaRPr>
          </a:p>
        </p:txBody>
      </p:sp>
      <p:sp>
        <p:nvSpPr>
          <p:cNvPr id="55" name="PlaceHolder 8"/>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it-IT" sz="3200" spc="-1" strike="noStrike">
                <a:latin typeface="Arial"/>
              </a:rPr>
              <a:t>Fai clic per modificare il formato del testo della struttura</a:t>
            </a:r>
            <a:endParaRPr b="0" lang="it-IT" sz="3200" spc="-1" strike="noStrike">
              <a:latin typeface="Arial"/>
            </a:endParaRPr>
          </a:p>
          <a:p>
            <a:pPr lvl="1" marL="864000" indent="-324000">
              <a:spcBef>
                <a:spcPts val="1134"/>
              </a:spcBef>
              <a:buClr>
                <a:srgbClr val="000000"/>
              </a:buClr>
              <a:buSzPct val="75000"/>
              <a:buFont typeface="Symbol" charset="2"/>
              <a:buChar char=""/>
            </a:pPr>
            <a:r>
              <a:rPr b="0" lang="it-IT" sz="2800" spc="-1" strike="noStrike">
                <a:latin typeface="Arial"/>
              </a:rPr>
              <a:t>Secondo livello struttura</a:t>
            </a:r>
            <a:endParaRPr b="0" lang="it-IT" sz="2800" spc="-1" strike="noStrike">
              <a:latin typeface="Arial"/>
            </a:endParaRPr>
          </a:p>
          <a:p>
            <a:pPr lvl="2" marL="1296000" indent="-288000">
              <a:spcBef>
                <a:spcPts val="850"/>
              </a:spcBef>
              <a:buClr>
                <a:srgbClr val="000000"/>
              </a:buClr>
              <a:buSzPct val="45000"/>
              <a:buFont typeface="Wingdings" charset="2"/>
              <a:buChar char=""/>
            </a:pPr>
            <a:r>
              <a:rPr b="0" lang="it-IT" sz="2400" spc="-1" strike="noStrike">
                <a:latin typeface="Arial"/>
              </a:rPr>
              <a:t>Terzo livello struttura</a:t>
            </a:r>
            <a:endParaRPr b="0" lang="it-IT" sz="2400" spc="-1" strike="noStrike">
              <a:latin typeface="Arial"/>
            </a:endParaRPr>
          </a:p>
          <a:p>
            <a:pPr lvl="3" marL="1728000" indent="-216000">
              <a:spcBef>
                <a:spcPts val="567"/>
              </a:spcBef>
              <a:buClr>
                <a:srgbClr val="000000"/>
              </a:buClr>
              <a:buSzPct val="75000"/>
              <a:buFont typeface="Symbol" charset="2"/>
              <a:buChar char=""/>
            </a:pPr>
            <a:r>
              <a:rPr b="0" lang="it-IT" sz="2000" spc="-1" strike="noStrike">
                <a:latin typeface="Arial"/>
              </a:rPr>
              <a:t>Quarto livello struttura</a:t>
            </a:r>
            <a:endParaRPr b="0" lang="it-IT" sz="2000" spc="-1" strike="noStrike">
              <a:latin typeface="Arial"/>
            </a:endParaRPr>
          </a:p>
          <a:p>
            <a:pPr lvl="4" marL="2160000" indent="-216000">
              <a:spcBef>
                <a:spcPts val="283"/>
              </a:spcBef>
              <a:buClr>
                <a:srgbClr val="000000"/>
              </a:buClr>
              <a:buSzPct val="45000"/>
              <a:buFont typeface="Wingdings" charset="2"/>
              <a:buChar char=""/>
            </a:pPr>
            <a:r>
              <a:rPr b="0" lang="it-IT" sz="2000" spc="-1" strike="noStrike">
                <a:latin typeface="Arial"/>
              </a:rPr>
              <a:t>Quinto livello struttura</a:t>
            </a:r>
            <a:endParaRPr b="0" lang="it-IT" sz="2000" spc="-1" strike="noStrike">
              <a:latin typeface="Arial"/>
            </a:endParaRPr>
          </a:p>
          <a:p>
            <a:pPr lvl="5" marL="2592000" indent="-216000">
              <a:spcBef>
                <a:spcPts val="283"/>
              </a:spcBef>
              <a:buClr>
                <a:srgbClr val="000000"/>
              </a:buClr>
              <a:buSzPct val="45000"/>
              <a:buFont typeface="Wingdings" charset="2"/>
              <a:buChar char=""/>
            </a:pPr>
            <a:r>
              <a:rPr b="0" lang="it-IT" sz="2000" spc="-1" strike="noStrike">
                <a:latin typeface="Arial"/>
              </a:rPr>
              <a:t>Sesto livello struttura</a:t>
            </a:r>
            <a:endParaRPr b="0" lang="it-IT" sz="2000" spc="-1" strike="noStrike">
              <a:latin typeface="Arial"/>
            </a:endParaRPr>
          </a:p>
          <a:p>
            <a:pPr lvl="6" marL="3024000" indent="-216000">
              <a:spcBef>
                <a:spcPts val="283"/>
              </a:spcBef>
              <a:buClr>
                <a:srgbClr val="000000"/>
              </a:buClr>
              <a:buSzPct val="45000"/>
              <a:buFont typeface="Wingdings" charset="2"/>
              <a:buChar char=""/>
            </a:pPr>
            <a:r>
              <a:rPr b="0" lang="it-IT" sz="2000" spc="-1" strike="noStrike">
                <a:latin typeface="Arial"/>
              </a:rPr>
              <a:t>Settimo livello struttura</a:t>
            </a:r>
            <a:endParaRPr b="0" lang="it-IT"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Lst>
</p:sldMaster>
</file>

<file path=ppt/slides/_rels/slide1.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image" Target="../media/image23.jpeg"/><Relationship Id="rId3" Type="http://schemas.openxmlformats.org/officeDocument/2006/relationships/image" Target="../media/image24.jpeg"/><Relationship Id="rId4" Type="http://schemas.openxmlformats.org/officeDocument/2006/relationships/image" Target="../media/image25.jpeg"/><Relationship Id="rId5" Type="http://schemas.openxmlformats.org/officeDocument/2006/relationships/image" Target="../media/image26.jpeg"/><Relationship Id="rId6"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image" Target="../media/image11.jpeg"/><Relationship Id="rId3"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1.xml"/>
</Relationships>
</file>

<file path=ppt/slides/_rels/slide29.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1.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slideLayout" Target="../slideLayouts/slideLayout1.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7.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image" Target="../media/image31.png"/><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2" name="CustomShape 1"/>
          <p:cNvSpPr/>
          <p:nvPr/>
        </p:nvSpPr>
        <p:spPr>
          <a:xfrm>
            <a:off x="1512000" y="936000"/>
            <a:ext cx="6189840" cy="86184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600" spc="-1" strike="noStrike">
                <a:solidFill>
                  <a:srgbClr val="ff0000"/>
                </a:solidFill>
                <a:latin typeface="Times New Roman"/>
                <a:ea typeface="DejaVu Sans"/>
              </a:rPr>
              <a:t>LA PREPARAZIONE ATLETICA NEL JUDO</a:t>
            </a:r>
            <a:endParaRPr b="0" lang="it-IT" sz="2600" spc="-1" strike="noStrike">
              <a:latin typeface="Arial"/>
            </a:endParaRPr>
          </a:p>
        </p:txBody>
      </p:sp>
      <p:pic>
        <p:nvPicPr>
          <p:cNvPr id="93" name="" descr=""/>
          <p:cNvPicPr/>
          <p:nvPr/>
        </p:nvPicPr>
        <p:blipFill>
          <a:blip r:embed="rId1"/>
          <a:stretch/>
        </p:blipFill>
        <p:spPr>
          <a:xfrm>
            <a:off x="1410120" y="1872000"/>
            <a:ext cx="6435720" cy="395784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7" name="CustomShape 1"/>
          <p:cNvSpPr/>
          <p:nvPr/>
        </p:nvSpPr>
        <p:spPr>
          <a:xfrm>
            <a:off x="1080000" y="936000"/>
            <a:ext cx="6910200" cy="39780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200" spc="-1" strike="noStrike">
                <a:solidFill>
                  <a:srgbClr val="ff0000"/>
                </a:solidFill>
                <a:latin typeface="Times New Roman"/>
                <a:ea typeface="DejaVu Sans"/>
              </a:rPr>
              <a:t>IL MOVIMENTO E LE CATENE CINETICHE</a:t>
            </a:r>
            <a:endParaRPr b="0" lang="it-IT" sz="2200" spc="-1" strike="noStrike">
              <a:latin typeface="Arial"/>
            </a:endParaRPr>
          </a:p>
        </p:txBody>
      </p:sp>
      <p:pic>
        <p:nvPicPr>
          <p:cNvPr id="118" name="" descr=""/>
          <p:cNvPicPr/>
          <p:nvPr/>
        </p:nvPicPr>
        <p:blipFill>
          <a:blip r:embed="rId1"/>
          <a:stretch/>
        </p:blipFill>
        <p:spPr>
          <a:xfrm>
            <a:off x="936000" y="1516320"/>
            <a:ext cx="3742200" cy="4097880"/>
          </a:xfrm>
          <a:prstGeom prst="rect">
            <a:avLst/>
          </a:prstGeom>
          <a:ln>
            <a:noFill/>
          </a:ln>
        </p:spPr>
      </p:pic>
      <p:sp>
        <p:nvSpPr>
          <p:cNvPr id="119" name="CustomShape 2"/>
          <p:cNvSpPr/>
          <p:nvPr/>
        </p:nvSpPr>
        <p:spPr>
          <a:xfrm>
            <a:off x="4816080" y="1494360"/>
            <a:ext cx="3598200" cy="4534200"/>
          </a:xfrm>
          <a:prstGeom prst="rect">
            <a:avLst/>
          </a:prstGeom>
          <a:noFill/>
          <a:ln>
            <a:noFill/>
          </a:ln>
        </p:spPr>
        <p:style>
          <a:lnRef idx="0"/>
          <a:fillRef idx="0"/>
          <a:effectRef idx="0"/>
          <a:fontRef idx="minor"/>
        </p:style>
        <p:txBody>
          <a:bodyPr lIns="90000" rIns="90000" tIns="45000" bIns="45000"/>
          <a:p>
            <a:pPr>
              <a:lnSpc>
                <a:spcPct val="100000"/>
              </a:lnSpc>
            </a:pPr>
            <a:r>
              <a:rPr b="1" lang="it-IT" sz="1500" spc="-1" strike="noStrike">
                <a:solidFill>
                  <a:srgbClr val="000000"/>
                </a:solidFill>
                <a:latin typeface="Times New Roman"/>
                <a:ea typeface="DejaVu Sans"/>
              </a:rPr>
              <a:t>COS’E’ UNA CATENA CINETICA?</a:t>
            </a:r>
            <a:endParaRPr b="0" lang="it-IT" sz="1500" spc="-1" strike="noStrike">
              <a:latin typeface="Arial"/>
            </a:endParaRPr>
          </a:p>
          <a:p>
            <a:pPr>
              <a:lnSpc>
                <a:spcPct val="100000"/>
              </a:lnSpc>
            </a:pPr>
            <a:endParaRPr b="0" lang="it-IT" sz="1500" spc="-1" strike="noStrike">
              <a:latin typeface="Arial"/>
            </a:endParaRPr>
          </a:p>
          <a:p>
            <a:pPr>
              <a:lnSpc>
                <a:spcPct val="100000"/>
              </a:lnSpc>
            </a:pPr>
            <a:r>
              <a:rPr b="0" lang="it-IT" sz="1500" spc="-1" strike="noStrike">
                <a:solidFill>
                  <a:srgbClr val="000000"/>
                </a:solidFill>
                <a:latin typeface="Times New Roman"/>
                <a:ea typeface="DejaVu Sans"/>
              </a:rPr>
              <a:t> </a:t>
            </a:r>
            <a:r>
              <a:rPr b="0" lang="it-IT" sz="1500" spc="-1" strike="noStrike">
                <a:solidFill>
                  <a:srgbClr val="000000"/>
                </a:solidFill>
                <a:latin typeface="Times New Roman"/>
                <a:ea typeface="DejaVu Sans"/>
              </a:rPr>
              <a:t>È un concetto o un modo di pensare che devi capire perché è il modo in cui il corpo umano è stato progettato per funzionare. </a:t>
            </a:r>
            <a:endParaRPr b="0" lang="it-IT" sz="1500" spc="-1" strike="noStrike">
              <a:latin typeface="Arial"/>
            </a:endParaRPr>
          </a:p>
          <a:p>
            <a:pPr>
              <a:lnSpc>
                <a:spcPct val="100000"/>
              </a:lnSpc>
            </a:pPr>
            <a:endParaRPr b="0" lang="it-IT" sz="1500" spc="-1" strike="noStrike">
              <a:latin typeface="Arial"/>
            </a:endParaRPr>
          </a:p>
          <a:p>
            <a:pPr>
              <a:lnSpc>
                <a:spcPct val="100000"/>
              </a:lnSpc>
            </a:pPr>
            <a:r>
              <a:rPr b="0" lang="it-IT" sz="1500" spc="-1" strike="noStrike">
                <a:solidFill>
                  <a:srgbClr val="000000"/>
                </a:solidFill>
                <a:latin typeface="Times New Roman"/>
                <a:ea typeface="DejaVu Sans"/>
              </a:rPr>
              <a:t>Originariamente pubblicato dal chirurgo ortopedico Art Steindler nel 1955, il concetto alla base di una catena cinetica, è quello ,che le singole articolazioni e i muscoli non funzionano individualmente, ma lavorano insieme come un “team” per ogni movimento, dal più semplice al più complesso.</a:t>
            </a:r>
            <a:endParaRPr b="0" lang="it-IT" sz="1500" spc="-1" strike="noStrike">
              <a:latin typeface="Arial"/>
            </a:endParaRPr>
          </a:p>
          <a:p>
            <a:pPr>
              <a:lnSpc>
                <a:spcPct val="100000"/>
              </a:lnSpc>
            </a:pPr>
            <a:endParaRPr b="0" lang="it-IT" sz="1500" spc="-1" strike="noStrike">
              <a:latin typeface="Arial"/>
            </a:endParaRPr>
          </a:p>
          <a:p>
            <a:pPr>
              <a:lnSpc>
                <a:spcPct val="100000"/>
              </a:lnSpc>
            </a:pPr>
            <a:r>
              <a:rPr b="0" lang="it-IT" sz="1500" spc="-1" strike="noStrike">
                <a:solidFill>
                  <a:srgbClr val="000000"/>
                </a:solidFill>
                <a:latin typeface="Times New Roman"/>
                <a:ea typeface="DejaVu Sans"/>
              </a:rPr>
              <a:t>Questo riconosce il fatto che non abbiamo solo muscoli, abbiamo un sistema nervoso che controlla i muscoli.</a:t>
            </a:r>
            <a:endParaRPr b="0" lang="it-IT" sz="1500" spc="-1" strike="noStrike">
              <a:latin typeface="Arial"/>
            </a:endParaRPr>
          </a:p>
        </p:txBody>
      </p:sp>
    </p:spTree>
  </p:cSld>
  <mc:AlternateContent>
    <mc:Choice Requires="p14">
      <p:transition spd="slow" p14:dur="1500">
        <p:split dir="out" orient="vert"/>
      </p:transition>
    </mc:Choice>
    <mc:Fallback>
      <p:transition spd="slow">
        <p:split dir="out" orient="vert"/>
      </p:transition>
    </mc:Fallback>
  </mc:AlternateContent>
  <p:timing>
    <p:tnLst>
      <p:par>
        <p:cTn id="19" dur="indefinite" restart="never" nodeType="tmRoot">
          <p:childTnLst>
            <p:seq>
              <p:cTn id="20" dur="indefinite"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0" name="CustomShape 1"/>
          <p:cNvSpPr/>
          <p:nvPr/>
        </p:nvSpPr>
        <p:spPr>
          <a:xfrm>
            <a:off x="792000" y="792000"/>
            <a:ext cx="2447640" cy="5398560"/>
          </a:xfrm>
          <a:prstGeom prst="rect">
            <a:avLst/>
          </a:prstGeom>
          <a:noFill/>
          <a:ln>
            <a:noFill/>
          </a:ln>
        </p:spPr>
        <p:style>
          <a:lnRef idx="0"/>
          <a:fillRef idx="0"/>
          <a:effectRef idx="0"/>
          <a:fontRef idx="minor"/>
        </p:style>
        <p:txBody>
          <a:bodyPr lIns="90000" rIns="90000" tIns="45000" bIns="45000"/>
          <a:p>
            <a:pPr algn="just">
              <a:lnSpc>
                <a:spcPct val="100000"/>
              </a:lnSpc>
            </a:pPr>
            <a:r>
              <a:rPr b="0" lang="it-IT" sz="1400" spc="-1" strike="noStrike">
                <a:solidFill>
                  <a:srgbClr val="000000"/>
                </a:solidFill>
                <a:latin typeface="Times New Roman"/>
                <a:ea typeface="DejaVu Sans"/>
              </a:rPr>
              <a:t>Partendo dal concetto della stazione eretta, il movimento si sviluppa su due cerniere fondamentali che si rapportano alla superficie di appoggio dei piedi e che sono parallele a questa: la linea delle anche (articolazione coxo- femorale) e quella delle spalle (cingolo scapolo- omerale).</a:t>
            </a:r>
            <a:endParaRPr b="0" lang="it-IT" sz="1400" spc="-1" strike="noStrike">
              <a:latin typeface="Arial"/>
            </a:endParaRPr>
          </a:p>
          <a:p>
            <a:pPr>
              <a:lnSpc>
                <a:spcPct val="100000"/>
              </a:lnSpc>
            </a:pPr>
            <a:endParaRPr b="0" lang="it-IT" sz="1400" spc="-1" strike="noStrike">
              <a:latin typeface="Arial"/>
            </a:endParaRPr>
          </a:p>
          <a:p>
            <a:pPr algn="just">
              <a:lnSpc>
                <a:spcPct val="100000"/>
              </a:lnSpc>
            </a:pPr>
            <a:r>
              <a:rPr b="0" lang="it-IT" sz="1400" spc="-1" strike="noStrike">
                <a:solidFill>
                  <a:srgbClr val="000000"/>
                </a:solidFill>
                <a:latin typeface="Times New Roman"/>
                <a:ea typeface="DejaVu Sans"/>
              </a:rPr>
              <a:t>La connessione tra le linee di anca e spalla deve essere consolidata con la percezione, l’attivazione e la gestione sia in statica che in dinamica del tronco, di quell’area che gli americani chiamano “core” (nucleo), costituita dai fissatori dell’anca, dalla regione addominale (obliquo interno, trasverso, obliquo esterno e retto dell’addome), dai paravertebrali, dal gran dorsale e dal quadricipite. </a:t>
            </a:r>
            <a:endParaRPr b="0" lang="it-IT" sz="1400" spc="-1" strike="noStrike">
              <a:latin typeface="Arial"/>
            </a:endParaRPr>
          </a:p>
          <a:p>
            <a:pPr>
              <a:lnSpc>
                <a:spcPct val="100000"/>
              </a:lnSpc>
            </a:pPr>
            <a:endParaRPr b="0" lang="it-IT" sz="1400" spc="-1" strike="noStrike">
              <a:latin typeface="Arial"/>
            </a:endParaRPr>
          </a:p>
          <a:p>
            <a:pPr>
              <a:lnSpc>
                <a:spcPct val="100000"/>
              </a:lnSpc>
            </a:pPr>
            <a:endParaRPr b="0" lang="it-IT" sz="1400" spc="-1" strike="noStrike">
              <a:latin typeface="Arial"/>
            </a:endParaRPr>
          </a:p>
        </p:txBody>
      </p:sp>
      <p:pic>
        <p:nvPicPr>
          <p:cNvPr id="121" name="" descr=""/>
          <p:cNvPicPr/>
          <p:nvPr/>
        </p:nvPicPr>
        <p:blipFill>
          <a:blip r:embed="rId1"/>
          <a:stretch/>
        </p:blipFill>
        <p:spPr>
          <a:xfrm>
            <a:off x="3384000" y="864000"/>
            <a:ext cx="4895640" cy="511164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21" dur="indefinite" restart="never" nodeType="tmRoot">
          <p:childTnLst>
            <p:seq>
              <p:cTn id="22" dur="indefinite"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2" name="CustomShape 1"/>
          <p:cNvSpPr/>
          <p:nvPr/>
        </p:nvSpPr>
        <p:spPr>
          <a:xfrm>
            <a:off x="1080000" y="792000"/>
            <a:ext cx="6910920" cy="523476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200" spc="-1" strike="noStrike">
                <a:solidFill>
                  <a:srgbClr val="ff0000"/>
                </a:solidFill>
                <a:latin typeface="Times New Roman"/>
                <a:ea typeface="DejaVu Sans"/>
              </a:rPr>
              <a:t>QUALI SONO I MOVIMENTI FUNZIONALI?</a:t>
            </a:r>
            <a:endParaRPr b="0" lang="it-IT" sz="2200" spc="-1" strike="noStrike">
              <a:latin typeface="Arial"/>
            </a:endParaRPr>
          </a:p>
          <a:p>
            <a:pPr>
              <a:lnSpc>
                <a:spcPct val="100000"/>
              </a:lnSpc>
            </a:pPr>
            <a:endParaRPr b="0" lang="it-IT" sz="2200" spc="-1" strike="noStrike">
              <a:latin typeface="Arial"/>
            </a:endParaRPr>
          </a:p>
          <a:p>
            <a:pPr>
              <a:lnSpc>
                <a:spcPct val="100000"/>
              </a:lnSpc>
            </a:pPr>
            <a:r>
              <a:rPr b="0" lang="it-IT" sz="1600" spc="-1" strike="noStrike">
                <a:solidFill>
                  <a:srgbClr val="000000"/>
                </a:solidFill>
                <a:latin typeface="Times New Roman"/>
                <a:ea typeface="DejaVu Sans"/>
              </a:rPr>
              <a:t>Possiamo riconoscere una lista di movimenti definibili funzionali in quanto presenti nei gesti quotidiani così come negli sport di ogni genere.</a:t>
            </a: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Questi sono:</a:t>
            </a:r>
            <a:endParaRPr b="0" lang="it-IT" sz="1600" spc="-1" strike="noStrike">
              <a:latin typeface="Arial"/>
            </a:endParaRPr>
          </a:p>
          <a:p>
            <a:pPr>
              <a:lnSpc>
                <a:spcPct val="100000"/>
              </a:lnSpc>
            </a:pP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Squat</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Stacco</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Affondo</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Tirata</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Spinta</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Rotazione</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Salto</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Sprint</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Trasporto</a:t>
            </a:r>
            <a:endParaRPr b="0" lang="it-IT" sz="1600" spc="-1" strike="noStrike">
              <a:latin typeface="Arial"/>
            </a:endParaRPr>
          </a:p>
          <a:p>
            <a:pPr>
              <a:lnSpc>
                <a:spcPct val="100000"/>
              </a:lnSpc>
            </a:pP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In misura maggiore o minore, ognuno di questi movimenti è essenziale sia per il libero ed efficiente movimento umano, sia per ogni tipologia di sport</a:t>
            </a:r>
            <a:r>
              <a:rPr b="0" lang="it-IT" sz="1800" spc="-1" strike="noStrike">
                <a:solidFill>
                  <a:srgbClr val="000000"/>
                </a:solidFill>
                <a:latin typeface="Times New Roman"/>
                <a:ea typeface="DejaVu Sans"/>
              </a:rPr>
              <a:t>.</a:t>
            </a:r>
            <a:endParaRPr b="0" lang="it-IT" sz="1800" spc="-1" strike="noStrike">
              <a:latin typeface="Arial"/>
            </a:endParaRPr>
          </a:p>
        </p:txBody>
      </p:sp>
      <p:pic>
        <p:nvPicPr>
          <p:cNvPr id="123" name="" descr=""/>
          <p:cNvPicPr/>
          <p:nvPr/>
        </p:nvPicPr>
        <p:blipFill>
          <a:blip r:embed="rId1"/>
          <a:stretch/>
        </p:blipFill>
        <p:spPr>
          <a:xfrm>
            <a:off x="3456000" y="2160000"/>
            <a:ext cx="4319640" cy="295164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23" dur="indefinite" restart="never" nodeType="tmRoot">
          <p:childTnLst>
            <p:seq>
              <p:cTn id="24" dur="indefinite"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4" name="CustomShape 1"/>
          <p:cNvSpPr/>
          <p:nvPr/>
        </p:nvSpPr>
        <p:spPr>
          <a:xfrm>
            <a:off x="1008360" y="875520"/>
            <a:ext cx="6622560" cy="70740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200" spc="-1" strike="noStrike">
                <a:solidFill>
                  <a:srgbClr val="ff0000"/>
                </a:solidFill>
                <a:latin typeface="Times New Roman"/>
                <a:ea typeface="DejaVu Sans"/>
              </a:rPr>
              <a:t>L’ALLENAMENTO FUNZIONALE NEGLI SPORT DI COMBATTIMENTO</a:t>
            </a:r>
            <a:endParaRPr b="0" lang="it-IT" sz="2200" spc="-1" strike="noStrike">
              <a:latin typeface="Arial"/>
            </a:endParaRPr>
          </a:p>
        </p:txBody>
      </p:sp>
      <p:sp>
        <p:nvSpPr>
          <p:cNvPr id="125" name="CustomShape 2"/>
          <p:cNvSpPr/>
          <p:nvPr/>
        </p:nvSpPr>
        <p:spPr>
          <a:xfrm>
            <a:off x="846360" y="1677600"/>
            <a:ext cx="3473280" cy="4081320"/>
          </a:xfrm>
          <a:prstGeom prst="rect">
            <a:avLst/>
          </a:prstGeom>
          <a:noFill/>
          <a:ln>
            <a:noFill/>
          </a:ln>
        </p:spPr>
        <p:style>
          <a:lnRef idx="0"/>
          <a:fillRef idx="0"/>
          <a:effectRef idx="0"/>
          <a:fontRef idx="minor"/>
        </p:style>
        <p:txBody>
          <a:bodyPr lIns="90000" rIns="90000" tIns="45000" bIns="45000"/>
          <a:p>
            <a:pPr algn="just">
              <a:lnSpc>
                <a:spcPct val="100000"/>
              </a:lnSpc>
            </a:pPr>
            <a:r>
              <a:rPr b="0" lang="it-IT" sz="1400" spc="-1" strike="noStrike">
                <a:solidFill>
                  <a:srgbClr val="000000"/>
                </a:solidFill>
                <a:latin typeface="Times New Roman"/>
                <a:ea typeface="DejaVu Sans"/>
              </a:rPr>
              <a:t>In alcuni paesi, come gli Stati Uniti e gli ex paesi sovietici, la preparazione fisica è sempre stata il cardine su cui costruire poi le varie discipline specifiche,le qualità fisiche, prima che specifiche sono generali e proprio per questo è importante il loro sviluppo. La preparazione fisica tradizionale dice che dapprima bisogna creare una base di forza e di resistenza generale, per poi arrivare alla specializzazione su velocità e potenza, per cui partire dal classico lavoro coi bilancieri per la forza e della corsa per la resistenza, per poi concentrarsi a ridosso della gara, su un lavoro più improntato sulla tecnica, per avere una resistenza alla velocità e alla potenza specifiche.</a:t>
            </a:r>
            <a:endParaRPr b="0" lang="it-IT" sz="1400" spc="-1" strike="noStrike">
              <a:latin typeface="Arial"/>
            </a:endParaRPr>
          </a:p>
          <a:p>
            <a:pPr>
              <a:lnSpc>
                <a:spcPct val="100000"/>
              </a:lnSpc>
            </a:pPr>
            <a:endParaRPr b="0" lang="it-IT" sz="1400" spc="-1" strike="noStrike">
              <a:latin typeface="Arial"/>
            </a:endParaRPr>
          </a:p>
        </p:txBody>
      </p:sp>
      <p:pic>
        <p:nvPicPr>
          <p:cNvPr id="126" name="" descr=""/>
          <p:cNvPicPr/>
          <p:nvPr/>
        </p:nvPicPr>
        <p:blipFill>
          <a:blip r:embed="rId1"/>
          <a:stretch/>
        </p:blipFill>
        <p:spPr>
          <a:xfrm>
            <a:off x="4464000" y="1728000"/>
            <a:ext cx="3743640" cy="403164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25" dur="indefinite" restart="never" nodeType="tmRoot">
          <p:childTnLst>
            <p:seq>
              <p:cTn id="26" dur="indefinite"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27" name="" descr=""/>
          <p:cNvPicPr/>
          <p:nvPr/>
        </p:nvPicPr>
        <p:blipFill>
          <a:blip r:embed="rId1"/>
          <a:stretch/>
        </p:blipFill>
        <p:spPr>
          <a:xfrm>
            <a:off x="1080000" y="766440"/>
            <a:ext cx="6982920" cy="520848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27" dur="indefinite" restart="never" nodeType="tmRoot">
          <p:childTnLst>
            <p:seq>
              <p:cTn id="28" dur="indefinite"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128" name="Table 1"/>
          <p:cNvGraphicFramePr/>
          <p:nvPr/>
        </p:nvGraphicFramePr>
        <p:xfrm>
          <a:off x="1224000" y="1584000"/>
          <a:ext cx="6694920" cy="4593600"/>
        </p:xfrm>
        <a:graphic>
          <a:graphicData uri="http://schemas.openxmlformats.org/drawingml/2006/table">
            <a:tbl>
              <a:tblPr/>
              <a:tblGrid>
                <a:gridCol w="3594240"/>
                <a:gridCol w="3101040"/>
              </a:tblGrid>
              <a:tr h="600120">
                <a:tc>
                  <a:txBody>
                    <a:bodyPr lIns="90000" rIns="90000"/>
                    <a:p>
                      <a:pPr algn="ctr">
                        <a:lnSpc>
                          <a:spcPct val="100000"/>
                        </a:lnSpc>
                      </a:pPr>
                      <a:r>
                        <a:rPr b="1" lang="it-IT" sz="1800" spc="-1" strike="noStrike">
                          <a:latin typeface="Times New Roman"/>
                        </a:rPr>
                        <a:t>SPINTA ORIZZONTALE</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p>
                      <a:pPr>
                        <a:lnSpc>
                          <a:spcPct val="100000"/>
                        </a:lnSpc>
                      </a:pPr>
                      <a:r>
                        <a:rPr b="0" lang="it-IT" sz="1800" spc="-1" strike="noStrike">
                          <a:latin typeface="Times New Roman"/>
                        </a:rPr>
                        <a:t>Push ups,Dips,Bench press,Floor Press ecc..</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r>
              <a:tr h="600120">
                <a:tc>
                  <a:txBody>
                    <a:bodyPr lIns="90000" rIns="90000"/>
                    <a:p>
                      <a:pPr algn="ctr">
                        <a:lnSpc>
                          <a:spcPct val="100000"/>
                        </a:lnSpc>
                      </a:pPr>
                      <a:r>
                        <a:rPr b="1" lang="it-IT" sz="1800" spc="-1" strike="noStrike">
                          <a:latin typeface="Times New Roman"/>
                        </a:rPr>
                        <a:t>TIRATA ORIZZONTALE</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nSpc>
                          <a:spcPct val="100000"/>
                        </a:lnSpc>
                      </a:pPr>
                      <a:r>
                        <a:rPr b="0" lang="it-IT" sz="1800" spc="-1" strike="noStrike">
                          <a:latin typeface="Times New Roman"/>
                        </a:rPr>
                        <a:t>Tirate al trx,anelli,manubri,bilanciere.</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600120">
                <a:tc>
                  <a:txBody>
                    <a:bodyPr lIns="90000" rIns="90000"/>
                    <a:p>
                      <a:pPr algn="ctr">
                        <a:lnSpc>
                          <a:spcPct val="100000"/>
                        </a:lnSpc>
                      </a:pPr>
                      <a:r>
                        <a:rPr b="1" lang="it-IT" sz="1800" spc="-1" strike="noStrike">
                          <a:latin typeface="Times New Roman"/>
                        </a:rPr>
                        <a:t>SPINTA VERTICALE</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nSpc>
                          <a:spcPct val="100000"/>
                        </a:lnSpc>
                      </a:pPr>
                      <a:r>
                        <a:rPr b="0" lang="it-IT" sz="1800" spc="-1" strike="noStrike">
                          <a:latin typeface="Times New Roman"/>
                        </a:rPr>
                        <a:t>Distensioni sopra la testa con palla medica ecc..</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600120">
                <a:tc>
                  <a:txBody>
                    <a:bodyPr lIns="90000" rIns="90000"/>
                    <a:p>
                      <a:pPr algn="ctr">
                        <a:lnSpc>
                          <a:spcPct val="100000"/>
                        </a:lnSpc>
                      </a:pPr>
                      <a:r>
                        <a:rPr b="1" lang="it-IT" sz="1800" spc="-1" strike="noStrike">
                          <a:latin typeface="Times New Roman"/>
                        </a:rPr>
                        <a:t>TIRATA VERTICALE</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nSpc>
                          <a:spcPct val="100000"/>
                        </a:lnSpc>
                      </a:pPr>
                      <a:r>
                        <a:rPr b="0" lang="it-IT" sz="1800" spc="-1" strike="noStrike">
                          <a:latin typeface="Times New Roman"/>
                        </a:rPr>
                        <a:t>Pull ups,lat machine,chin ups,rope climb</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600120">
                <a:tc>
                  <a:txBody>
                    <a:bodyPr lIns="90000" rIns="90000"/>
                    <a:p>
                      <a:pPr algn="ctr">
                        <a:lnSpc>
                          <a:spcPct val="100000"/>
                        </a:lnSpc>
                      </a:pPr>
                      <a:r>
                        <a:rPr b="1" lang="it-IT" sz="1800" spc="-1" strike="noStrike">
                          <a:latin typeface="Times New Roman"/>
                        </a:rPr>
                        <a:t>ARTI INFERIORI</a:t>
                      </a:r>
                      <a:endParaRPr b="0" lang="it-IT" sz="1800" spc="-1" strike="noStrike">
                        <a:latin typeface="Arial"/>
                      </a:endParaRPr>
                    </a:p>
                    <a:p>
                      <a:pPr algn="ctr">
                        <a:lnSpc>
                          <a:spcPct val="100000"/>
                        </a:lnSpc>
                      </a:pPr>
                      <a:r>
                        <a:rPr b="1" lang="it-IT" sz="1800" spc="-1" strike="noStrike">
                          <a:latin typeface="Times New Roman"/>
                        </a:rPr>
                        <a:t>Movimenti ginocchio dominanti</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nSpc>
                          <a:spcPct val="100000"/>
                        </a:lnSpc>
                      </a:pPr>
                      <a:r>
                        <a:rPr b="0" lang="it-IT" sz="1800" spc="-1" strike="noStrike">
                          <a:latin typeface="Times New Roman"/>
                        </a:rPr>
                        <a:t>Squat,lunges,jump con palla medica ecc..</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600120">
                <a:tc>
                  <a:txBody>
                    <a:bodyPr lIns="90000" rIns="90000"/>
                    <a:p>
                      <a:pPr algn="ctr">
                        <a:lnSpc>
                          <a:spcPct val="100000"/>
                        </a:lnSpc>
                      </a:pPr>
                      <a:r>
                        <a:rPr b="1" lang="it-IT" sz="1800" spc="-1" strike="noStrike">
                          <a:latin typeface="Times New Roman"/>
                        </a:rPr>
                        <a:t>ARTI INFERIORI</a:t>
                      </a:r>
                      <a:endParaRPr b="0" lang="it-IT" sz="1800" spc="-1" strike="noStrike">
                        <a:latin typeface="Arial"/>
                      </a:endParaRPr>
                    </a:p>
                    <a:p>
                      <a:pPr algn="ctr">
                        <a:lnSpc>
                          <a:spcPct val="100000"/>
                        </a:lnSpc>
                      </a:pPr>
                      <a:r>
                        <a:rPr b="1" lang="it-IT" sz="1800" spc="-1" strike="noStrike">
                          <a:latin typeface="Times New Roman"/>
                        </a:rPr>
                        <a:t>Movimenti anca dominanti</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nSpc>
                          <a:spcPct val="100000"/>
                        </a:lnSpc>
                      </a:pPr>
                      <a:r>
                        <a:rPr b="0" lang="it-IT" sz="1800" spc="-1" strike="noStrike">
                          <a:latin typeface="Times New Roman"/>
                        </a:rPr>
                        <a:t>Deadlift,Hip Bridge,Hip Thrust,Swing ecc..</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395280">
                <a:tc>
                  <a:txBody>
                    <a:bodyPr lIns="90000" rIns="90000"/>
                    <a:p>
                      <a:pPr algn="ctr">
                        <a:lnSpc>
                          <a:spcPct val="100000"/>
                        </a:lnSpc>
                      </a:pPr>
                      <a:r>
                        <a:rPr b="1" lang="it-IT" sz="1800" spc="-1" strike="noStrike">
                          <a:latin typeface="Times New Roman"/>
                        </a:rPr>
                        <a:t>CORE STABILITY</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nSpc>
                          <a:spcPct val="100000"/>
                        </a:lnSpc>
                      </a:pPr>
                      <a:r>
                        <a:rPr b="0" lang="it-IT" sz="1800" spc="-1" strike="noStrike">
                          <a:latin typeface="Times New Roman"/>
                        </a:rPr>
                        <a:t>Plank,Side plank,Arch Body</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396000">
                <a:tc>
                  <a:txBody>
                    <a:bodyPr lIns="90000" rIns="90000"/>
                    <a:p>
                      <a:pPr algn="ctr">
                        <a:lnSpc>
                          <a:spcPct val="100000"/>
                        </a:lnSpc>
                      </a:pPr>
                      <a:r>
                        <a:rPr b="1" lang="it-IT" sz="1800" spc="-1" strike="noStrike">
                          <a:latin typeface="Times New Roman"/>
                        </a:rPr>
                        <a:t>ALLENAMENTO PER LA PRESA</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nSpc>
                          <a:spcPct val="100000"/>
                        </a:lnSpc>
                      </a:pPr>
                      <a:r>
                        <a:rPr b="0" lang="it-IT" sz="1800" spc="-1" strike="noStrike">
                          <a:latin typeface="Times New Roman"/>
                        </a:rPr>
                        <a:t>Bar Grip,Rope Climb</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bl>
          </a:graphicData>
        </a:graphic>
      </p:graphicFrame>
      <p:sp>
        <p:nvSpPr>
          <p:cNvPr id="129" name="CustomShape 2"/>
          <p:cNvSpPr/>
          <p:nvPr/>
        </p:nvSpPr>
        <p:spPr>
          <a:xfrm>
            <a:off x="1368000" y="864000"/>
            <a:ext cx="6478920" cy="65304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000" spc="-1" strike="noStrike">
                <a:solidFill>
                  <a:srgbClr val="ff0000"/>
                </a:solidFill>
                <a:latin typeface="Times New Roman"/>
                <a:ea typeface="DejaVu Sans"/>
              </a:rPr>
              <a:t>ESEMPI DEI PRINCIPALI ESERCIZI</a:t>
            </a:r>
            <a:r>
              <a:rPr b="1" i="1" lang="it-IT" sz="1800" spc="-1" strike="noStrike">
                <a:solidFill>
                  <a:srgbClr val="ff0000"/>
                </a:solidFill>
                <a:latin typeface="Times New Roman"/>
                <a:ea typeface="DejaVu Sans"/>
              </a:rPr>
              <a:t> </a:t>
            </a:r>
            <a:r>
              <a:rPr b="1" i="1" lang="it-IT" sz="2000" spc="-1" strike="noStrike">
                <a:solidFill>
                  <a:srgbClr val="ff0000"/>
                </a:solidFill>
                <a:latin typeface="Times New Roman"/>
                <a:ea typeface="DejaVu Sans"/>
              </a:rPr>
              <a:t>PER ALLENARE I VARI PIANI DI MOVIMENTO</a:t>
            </a:r>
            <a:endParaRPr b="0" lang="it-IT" sz="2000" spc="-1" strike="noStrike">
              <a:latin typeface="Arial"/>
            </a:endParaRPr>
          </a:p>
        </p:txBody>
      </p:sp>
    </p:spTree>
  </p:cSld>
  <mc:AlternateContent>
    <mc:Choice Requires="p14">
      <p:transition spd="slow" p14:dur="1500">
        <p:split dir="out" orient="vert"/>
      </p:transition>
    </mc:Choice>
    <mc:Fallback>
      <p:transition spd="slow">
        <p:split dir="out" orient="vert"/>
      </p:transition>
    </mc:Fallback>
  </mc:AlternateContent>
  <p:timing>
    <p:tnLst>
      <p:par>
        <p:cTn id="29" dur="indefinite" restart="never" nodeType="tmRoot">
          <p:childTnLst>
            <p:seq>
              <p:cTn id="30" dur="indefinite"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30" name="" descr=""/>
          <p:cNvPicPr/>
          <p:nvPr/>
        </p:nvPicPr>
        <p:blipFill>
          <a:blip r:embed="rId1"/>
          <a:stretch/>
        </p:blipFill>
        <p:spPr>
          <a:xfrm>
            <a:off x="5616000" y="3672000"/>
            <a:ext cx="2518920" cy="2374920"/>
          </a:xfrm>
          <a:prstGeom prst="rect">
            <a:avLst/>
          </a:prstGeom>
          <a:ln>
            <a:noFill/>
          </a:ln>
        </p:spPr>
      </p:pic>
      <p:pic>
        <p:nvPicPr>
          <p:cNvPr id="131" name="" descr=""/>
          <p:cNvPicPr/>
          <p:nvPr/>
        </p:nvPicPr>
        <p:blipFill>
          <a:blip r:embed="rId2"/>
          <a:stretch/>
        </p:blipFill>
        <p:spPr>
          <a:xfrm>
            <a:off x="765720" y="3960000"/>
            <a:ext cx="2617200" cy="2158920"/>
          </a:xfrm>
          <a:prstGeom prst="rect">
            <a:avLst/>
          </a:prstGeom>
          <a:ln>
            <a:noFill/>
          </a:ln>
        </p:spPr>
      </p:pic>
      <p:pic>
        <p:nvPicPr>
          <p:cNvPr id="132" name="" descr=""/>
          <p:cNvPicPr/>
          <p:nvPr/>
        </p:nvPicPr>
        <p:blipFill>
          <a:blip r:embed="rId3"/>
          <a:stretch/>
        </p:blipFill>
        <p:spPr>
          <a:xfrm>
            <a:off x="3024000" y="2037240"/>
            <a:ext cx="2950920" cy="2641680"/>
          </a:xfrm>
          <a:prstGeom prst="rect">
            <a:avLst/>
          </a:prstGeom>
          <a:ln>
            <a:noFill/>
          </a:ln>
        </p:spPr>
      </p:pic>
      <p:pic>
        <p:nvPicPr>
          <p:cNvPr id="133" name="" descr=""/>
          <p:cNvPicPr/>
          <p:nvPr/>
        </p:nvPicPr>
        <p:blipFill>
          <a:blip r:embed="rId4"/>
          <a:stretch/>
        </p:blipFill>
        <p:spPr>
          <a:xfrm>
            <a:off x="792000" y="945000"/>
            <a:ext cx="2446920" cy="2365920"/>
          </a:xfrm>
          <a:prstGeom prst="rect">
            <a:avLst/>
          </a:prstGeom>
          <a:ln>
            <a:noFill/>
          </a:ln>
        </p:spPr>
      </p:pic>
      <p:pic>
        <p:nvPicPr>
          <p:cNvPr id="134" name="" descr=""/>
          <p:cNvPicPr/>
          <p:nvPr/>
        </p:nvPicPr>
        <p:blipFill>
          <a:blip r:embed="rId5"/>
          <a:stretch/>
        </p:blipFill>
        <p:spPr>
          <a:xfrm>
            <a:off x="5681160" y="936000"/>
            <a:ext cx="2669760" cy="273492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31" dur="indefinite" restart="never" nodeType="tmRoot">
          <p:childTnLst>
            <p:seq>
              <p:cTn id="32" dur="indefinite"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35" name="" descr=""/>
          <p:cNvPicPr/>
          <p:nvPr/>
        </p:nvPicPr>
        <p:blipFill>
          <a:blip r:embed="rId1"/>
          <a:stretch/>
        </p:blipFill>
        <p:spPr>
          <a:xfrm>
            <a:off x="864000" y="1008000"/>
            <a:ext cx="7416000" cy="511200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33" dur="indefinite" restart="never" nodeType="tmRoot">
          <p:childTnLst>
            <p:seq>
              <p:cTn id="34" dur="indefinite"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6" name="CustomShape 1"/>
          <p:cNvSpPr/>
          <p:nvPr/>
        </p:nvSpPr>
        <p:spPr>
          <a:xfrm>
            <a:off x="1210680" y="745560"/>
            <a:ext cx="6406920" cy="54936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200" spc="-1" strike="noStrike">
                <a:solidFill>
                  <a:srgbClr val="ff0000"/>
                </a:solidFill>
                <a:latin typeface="Times New Roman"/>
                <a:ea typeface="DejaVu Sans"/>
              </a:rPr>
              <a:t>COME ALLENARE LA FORZA MASSIMALE?</a:t>
            </a:r>
            <a:endParaRPr b="0" lang="it-IT" sz="2200" spc="-1" strike="noStrike">
              <a:latin typeface="Arial"/>
            </a:endParaRPr>
          </a:p>
        </p:txBody>
      </p:sp>
      <p:sp>
        <p:nvSpPr>
          <p:cNvPr id="137" name="CustomShape 2"/>
          <p:cNvSpPr/>
          <p:nvPr/>
        </p:nvSpPr>
        <p:spPr>
          <a:xfrm>
            <a:off x="792000" y="1296000"/>
            <a:ext cx="7630920" cy="5291640"/>
          </a:xfrm>
          <a:prstGeom prst="rect">
            <a:avLst/>
          </a:prstGeom>
          <a:noFill/>
          <a:ln>
            <a:noFill/>
          </a:ln>
        </p:spPr>
        <p:style>
          <a:lnRef idx="0"/>
          <a:fillRef idx="0"/>
          <a:effectRef idx="0"/>
          <a:fontRef idx="minor"/>
        </p:style>
        <p:txBody>
          <a:bodyPr lIns="90000" rIns="90000" tIns="45000" bIns="45000"/>
          <a:p>
            <a:pPr algn="just">
              <a:lnSpc>
                <a:spcPct val="100000"/>
              </a:lnSpc>
            </a:pPr>
            <a:r>
              <a:rPr b="0" lang="it-IT" sz="1800" spc="-1" strike="noStrike">
                <a:solidFill>
                  <a:srgbClr val="000000"/>
                </a:solidFill>
                <a:latin typeface="Times New Roman"/>
                <a:ea typeface="DejaVu Sans"/>
              </a:rPr>
              <a:t>La forza massimale si può allenare in molteplici modi e il lavoro dovrà essere adattato a seconda di chi abbiamo di fronte.</a:t>
            </a:r>
            <a:endParaRPr b="0" lang="it-IT" sz="1800" spc="-1" strike="noStrike">
              <a:latin typeface="Arial"/>
            </a:endParaRPr>
          </a:p>
          <a:p>
            <a:pPr algn="just">
              <a:lnSpc>
                <a:spcPct val="100000"/>
              </a:lnSpc>
            </a:pPr>
            <a:endParaRPr b="0" lang="it-IT" sz="1800" spc="-1" strike="noStrike">
              <a:latin typeface="Arial"/>
            </a:endParaRPr>
          </a:p>
          <a:p>
            <a:pPr algn="just">
              <a:lnSpc>
                <a:spcPct val="100000"/>
              </a:lnSpc>
            </a:pPr>
            <a:r>
              <a:rPr b="0" lang="it-IT" sz="1800" spc="-1" strike="noStrike">
                <a:solidFill>
                  <a:srgbClr val="000000"/>
                </a:solidFill>
                <a:latin typeface="Times New Roman"/>
                <a:ea typeface="DejaVu Sans"/>
              </a:rPr>
              <a:t>Da sempre esistono scuole di pensiero molto diverse in ambito sportivo che riguardano l’allenamento della forza.</a:t>
            </a:r>
            <a:endParaRPr b="0" lang="it-IT" sz="1800" spc="-1" strike="noStrike">
              <a:latin typeface="Arial"/>
            </a:endParaRPr>
          </a:p>
          <a:p>
            <a:pPr algn="just">
              <a:lnSpc>
                <a:spcPct val="100000"/>
              </a:lnSpc>
            </a:pPr>
            <a:endParaRPr b="0" lang="it-IT" sz="1800" spc="-1" strike="noStrike">
              <a:latin typeface="Arial"/>
            </a:endParaRPr>
          </a:p>
          <a:p>
            <a:pPr algn="just">
              <a:lnSpc>
                <a:spcPct val="100000"/>
              </a:lnSpc>
            </a:pPr>
            <a:r>
              <a:rPr b="0" lang="it-IT" sz="1800" spc="-1" strike="noStrike">
                <a:solidFill>
                  <a:srgbClr val="000000"/>
                </a:solidFill>
                <a:latin typeface="Times New Roman"/>
                <a:ea typeface="DejaVu Sans"/>
              </a:rPr>
              <a:t>Alcune privilegiano il corpo libero,altre i piccoli attrezzi,altre ancora le esercitazioni con bilanciere e grossi carichi in una palestra ben attrezzata.</a:t>
            </a:r>
            <a:endParaRPr b="0" lang="it-IT" sz="1800" spc="-1" strike="noStrike">
              <a:latin typeface="Arial"/>
            </a:endParaRPr>
          </a:p>
          <a:p>
            <a:pPr algn="just">
              <a:lnSpc>
                <a:spcPct val="100000"/>
              </a:lnSpc>
            </a:pPr>
            <a:endParaRPr b="0" lang="it-IT" sz="1800" spc="-1" strike="noStrike">
              <a:latin typeface="Arial"/>
            </a:endParaRPr>
          </a:p>
          <a:p>
            <a:pPr algn="just">
              <a:lnSpc>
                <a:spcPct val="100000"/>
              </a:lnSpc>
            </a:pPr>
            <a:r>
              <a:rPr b="0" lang="it-IT" sz="1800" spc="-1" strike="noStrike">
                <a:solidFill>
                  <a:srgbClr val="000000"/>
                </a:solidFill>
                <a:latin typeface="Times New Roman"/>
                <a:ea typeface="DejaVu Sans"/>
              </a:rPr>
              <a:t>La Forza Massima è la forza piu´elevata che il nostro sistema neuromuscolare e´ in grado di esprimere.</a:t>
            </a:r>
            <a:endParaRPr b="0" lang="it-IT" sz="1800" spc="-1" strike="noStrike">
              <a:latin typeface="Arial"/>
            </a:endParaRPr>
          </a:p>
          <a:p>
            <a:pPr algn="just">
              <a:lnSpc>
                <a:spcPct val="100000"/>
              </a:lnSpc>
            </a:pPr>
            <a:endParaRPr b="0" lang="it-IT" sz="1800" spc="-1" strike="noStrike">
              <a:latin typeface="Arial"/>
            </a:endParaRPr>
          </a:p>
          <a:p>
            <a:pPr algn="just">
              <a:lnSpc>
                <a:spcPct val="100000"/>
              </a:lnSpc>
            </a:pPr>
            <a:r>
              <a:rPr b="0" lang="it-IT" sz="1800" spc="-1" strike="noStrike">
                <a:solidFill>
                  <a:srgbClr val="000000"/>
                </a:solidFill>
                <a:latin typeface="Times New Roman"/>
                <a:ea typeface="DejaVu Sans"/>
              </a:rPr>
              <a:t>Se vogliamo allenare la forza massimale, dobbiamo allenarci con carichi che siano molto vicini ad essa. </a:t>
            </a:r>
            <a:endParaRPr b="0" lang="it-IT" sz="1800" spc="-1" strike="noStrike">
              <a:latin typeface="Arial"/>
            </a:endParaRPr>
          </a:p>
          <a:p>
            <a:pPr algn="just">
              <a:lnSpc>
                <a:spcPct val="100000"/>
              </a:lnSpc>
            </a:pPr>
            <a:r>
              <a:rPr b="0" lang="it-IT" sz="1800" spc="-1" strike="noStrike">
                <a:solidFill>
                  <a:srgbClr val="000000"/>
                </a:solidFill>
                <a:latin typeface="Times New Roman"/>
                <a:ea typeface="DejaVu Sans"/>
              </a:rPr>
              <a:t>Quindi dobbiamo allenarci ad alte intensita´, dall´80% al 100%.</a:t>
            </a:r>
            <a:endParaRPr b="0" lang="it-IT" sz="1800" spc="-1" strike="noStrike">
              <a:latin typeface="Arial"/>
            </a:endParaRPr>
          </a:p>
          <a:p>
            <a:pPr algn="just">
              <a:lnSpc>
                <a:spcPct val="100000"/>
              </a:lnSpc>
            </a:pPr>
            <a:r>
              <a:rPr b="0" lang="it-IT" sz="1800" spc="-1" strike="noStrike">
                <a:solidFill>
                  <a:srgbClr val="000000"/>
                </a:solidFill>
                <a:latin typeface="Times New Roman"/>
                <a:ea typeface="DejaVu Sans"/>
              </a:rPr>
              <a:t> </a:t>
            </a:r>
            <a:r>
              <a:rPr b="0" lang="it-IT" sz="1800" spc="-1" strike="noStrike">
                <a:solidFill>
                  <a:srgbClr val="000000"/>
                </a:solidFill>
                <a:latin typeface="Times New Roman"/>
                <a:ea typeface="DejaVu Sans"/>
              </a:rPr>
              <a:t>Il 100%, che e´ poi pari alla forza massimale, lo esprimeremo solo in una gara di sollevamento pesi o nei test di preparazione fisica.</a:t>
            </a:r>
            <a:endParaRPr b="0" lang="it-IT" sz="1800" spc="-1" strike="noStrike">
              <a:latin typeface="Arial"/>
            </a:endParaRPr>
          </a:p>
          <a:p>
            <a:pPr>
              <a:lnSpc>
                <a:spcPct val="100000"/>
              </a:lnSpc>
            </a:pPr>
            <a:endParaRPr b="0" lang="it-IT" sz="1800" spc="-1" strike="noStrike">
              <a:latin typeface="Arial"/>
            </a:endParaRPr>
          </a:p>
          <a:p>
            <a:pPr>
              <a:lnSpc>
                <a:spcPct val="100000"/>
              </a:lnSpc>
            </a:pPr>
            <a:endParaRPr b="0" lang="it-IT" sz="1800" spc="-1" strike="noStrike">
              <a:latin typeface="Arial"/>
            </a:endParaRPr>
          </a:p>
          <a:p>
            <a:pPr>
              <a:lnSpc>
                <a:spcPct val="100000"/>
              </a:lnSpc>
            </a:pPr>
            <a:endParaRPr b="0" lang="it-IT" sz="1800" spc="-1" strike="noStrike">
              <a:latin typeface="Arial"/>
            </a:endParaRPr>
          </a:p>
        </p:txBody>
      </p:sp>
    </p:spTree>
  </p:cSld>
  <mc:AlternateContent>
    <mc:Choice Requires="p14">
      <p:transition spd="slow" p14:dur="1500">
        <p:split dir="out" orient="vert"/>
      </p:transition>
    </mc:Choice>
    <mc:Fallback>
      <p:transition spd="slow">
        <p:split dir="out" orient="vert"/>
      </p:transition>
    </mc:Fallback>
  </mc:AlternateContent>
  <p:timing>
    <p:tnLst>
      <p:par>
        <p:cTn id="35" dur="indefinite" restart="never" nodeType="tmRoot">
          <p:childTnLst>
            <p:seq>
              <p:cTn id="36" dur="indefinite"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8" name="CustomShape 1"/>
          <p:cNvSpPr/>
          <p:nvPr/>
        </p:nvSpPr>
        <p:spPr>
          <a:xfrm>
            <a:off x="936000" y="864000"/>
            <a:ext cx="7415640" cy="51084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1500" spc="-1" strike="noStrike">
                <a:solidFill>
                  <a:srgbClr val="ff0000"/>
                </a:solidFill>
                <a:latin typeface="Times New Roman"/>
                <a:ea typeface="DejaVu Sans"/>
              </a:rPr>
              <a:t>ESEMPIO DI TABELLA PER L’ALLENAMENTO DELLA FORZA MASSIMALE NEL JUDO CON L’UTILIZZO DI BILANCIERI E MANUBRI</a:t>
            </a:r>
            <a:endParaRPr b="0" lang="it-IT" sz="1500" spc="-1" strike="noStrike">
              <a:latin typeface="Arial"/>
            </a:endParaRPr>
          </a:p>
        </p:txBody>
      </p:sp>
      <p:graphicFrame>
        <p:nvGraphicFramePr>
          <p:cNvPr id="139" name="Table 2"/>
          <p:cNvGraphicFramePr/>
          <p:nvPr/>
        </p:nvGraphicFramePr>
        <p:xfrm>
          <a:off x="1196640" y="1483920"/>
          <a:ext cx="6795360" cy="4705200"/>
        </p:xfrm>
        <a:graphic>
          <a:graphicData uri="http://schemas.openxmlformats.org/drawingml/2006/table">
            <a:tbl>
              <a:tblPr/>
              <a:tblGrid>
                <a:gridCol w="2976480"/>
                <a:gridCol w="3818880"/>
              </a:tblGrid>
              <a:tr h="768960">
                <a:tc>
                  <a:txBody>
                    <a:bodyPr lIns="90000" rIns="90000"/>
                    <a:p>
                      <a:pPr algn="ctr">
                        <a:lnSpc>
                          <a:spcPct val="100000"/>
                        </a:lnSpc>
                      </a:pPr>
                      <a:r>
                        <a:rPr b="1" lang="it-IT" sz="1600" spc="-1" strike="noStrike">
                          <a:latin typeface="Times New Roman"/>
                        </a:rPr>
                        <a:t>BACK SQUAT BILANC.</a:t>
                      </a:r>
                      <a:endParaRPr b="0" lang="it-IT" sz="1600" spc="-1" strike="noStrike">
                        <a:latin typeface="Arial"/>
                      </a:endParaRPr>
                    </a:p>
                    <a:p>
                      <a:pPr algn="ctr">
                        <a:lnSpc>
                          <a:spcPct val="100000"/>
                        </a:lnSpc>
                      </a:pP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p>
                      <a:pPr algn="ctr">
                        <a:lnSpc>
                          <a:spcPct val="100000"/>
                        </a:lnSpc>
                      </a:pPr>
                      <a:r>
                        <a:rPr b="0" lang="it-IT" sz="1600" spc="-1" strike="noStrike">
                          <a:latin typeface="Times New Roman"/>
                        </a:rPr>
                        <a:t>MAV 5 (Miglior alzata veloce)</a:t>
                      </a:r>
                      <a:endParaRPr b="0" lang="it-IT" sz="1600" spc="-1" strike="noStrike">
                        <a:latin typeface="Arial"/>
                      </a:endParaRPr>
                    </a:p>
                    <a:p>
                      <a:pPr algn="ctr">
                        <a:lnSpc>
                          <a:spcPct val="100000"/>
                        </a:lnSpc>
                      </a:pPr>
                      <a:r>
                        <a:rPr b="0" lang="it-IT" sz="1600" spc="-1" strike="noStrike">
                          <a:latin typeface="Times New Roman"/>
                        </a:rPr>
                        <a:t>REC.2’</a:t>
                      </a:r>
                      <a:endParaRPr b="0" lang="it-IT" sz="1600" spc="-1" strike="noStrike">
                        <a:latin typeface="Arial"/>
                      </a:endParaRPr>
                    </a:p>
                    <a:p>
                      <a:pPr algn="ctr">
                        <a:lnSpc>
                          <a:spcPct val="100000"/>
                        </a:lnSpc>
                      </a:pP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r>
              <a:tr h="543240">
                <a:tc>
                  <a:txBody>
                    <a:bodyPr lIns="90000" rIns="90000"/>
                    <a:p>
                      <a:pPr algn="ctr">
                        <a:lnSpc>
                          <a:spcPct val="100000"/>
                        </a:lnSpc>
                      </a:pPr>
                      <a:r>
                        <a:rPr b="1" lang="it-IT" sz="1600" spc="-1" strike="noStrike">
                          <a:latin typeface="Times New Roman"/>
                        </a:rPr>
                        <a:t>BENCH PRESS BILANC.</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MAV 5 (Miglior alzata veloce)</a:t>
                      </a:r>
                      <a:endParaRPr b="0" lang="it-IT" sz="1600" spc="-1" strike="noStrike">
                        <a:latin typeface="Arial"/>
                      </a:endParaRPr>
                    </a:p>
                    <a:p>
                      <a:pPr algn="ctr">
                        <a:lnSpc>
                          <a:spcPct val="100000"/>
                        </a:lnSpc>
                      </a:pPr>
                      <a:r>
                        <a:rPr b="0" lang="it-IT" sz="1600" spc="-1" strike="noStrike">
                          <a:latin typeface="Times New Roman"/>
                        </a:rPr>
                        <a:t>REC.2’</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768960">
                <a:tc>
                  <a:txBody>
                    <a:bodyPr lIns="90000" rIns="90000"/>
                    <a:p>
                      <a:pPr algn="ctr">
                        <a:lnSpc>
                          <a:spcPct val="100000"/>
                        </a:lnSpc>
                      </a:pPr>
                      <a:r>
                        <a:rPr b="1" lang="it-IT" sz="1600" spc="-1" strike="noStrike">
                          <a:latin typeface="Times New Roman"/>
                        </a:rPr>
                        <a:t>TRAZIONI PRESA PRONA LAT MACHINE</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gn="ctr">
                        <a:lnSpc>
                          <a:spcPct val="100000"/>
                        </a:lnSpc>
                      </a:pPr>
                      <a:r>
                        <a:rPr b="0" lang="it-IT" sz="1600" spc="-1" strike="noStrike">
                          <a:latin typeface="Times New Roman"/>
                        </a:rPr>
                        <a:t>Piramidale classico</a:t>
                      </a:r>
                      <a:endParaRPr b="0" lang="it-IT" sz="1600" spc="-1" strike="noStrike">
                        <a:latin typeface="Arial"/>
                      </a:endParaRPr>
                    </a:p>
                    <a:p>
                      <a:pPr algn="ctr">
                        <a:lnSpc>
                          <a:spcPct val="100000"/>
                        </a:lnSpc>
                      </a:pPr>
                      <a:r>
                        <a:rPr b="0" lang="it-IT" sz="1600" spc="-1" strike="noStrike">
                          <a:latin typeface="Times New Roman"/>
                        </a:rPr>
                        <a:t>10-8-6-6-4</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768960">
                <a:tc>
                  <a:txBody>
                    <a:bodyPr lIns="90000" rIns="90000"/>
                    <a:p>
                      <a:pPr algn="ctr">
                        <a:lnSpc>
                          <a:spcPct val="100000"/>
                        </a:lnSpc>
                      </a:pPr>
                      <a:r>
                        <a:rPr b="1" lang="it-IT" sz="1600" spc="-1" strike="noStrike">
                          <a:latin typeface="Times New Roman"/>
                        </a:rPr>
                        <a:t>STACCO CON TRAP BAR </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Piramidale classico </a:t>
                      </a:r>
                      <a:endParaRPr b="0" lang="it-IT" sz="1600" spc="-1" strike="noStrike">
                        <a:latin typeface="Arial"/>
                      </a:endParaRPr>
                    </a:p>
                    <a:p>
                      <a:pPr algn="ctr">
                        <a:lnSpc>
                          <a:spcPct val="100000"/>
                        </a:lnSpc>
                      </a:pPr>
                      <a:r>
                        <a:rPr b="0" lang="it-IT" sz="1600" spc="-1" strike="noStrike">
                          <a:latin typeface="Times New Roman"/>
                        </a:rPr>
                        <a:t>8-6-6-4-4</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768960">
                <a:tc>
                  <a:txBody>
                    <a:bodyPr lIns="90000" rIns="90000"/>
                    <a:p>
                      <a:pPr algn="ctr">
                        <a:lnSpc>
                          <a:spcPct val="100000"/>
                        </a:lnSpc>
                      </a:pPr>
                      <a:r>
                        <a:rPr b="1" lang="it-IT" sz="1600" spc="-1" strike="noStrike">
                          <a:latin typeface="Times New Roman"/>
                        </a:rPr>
                        <a:t>SPINTE CON MANUBRIO UNILATERALE SU PANCA INCLINATA</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gn="ctr">
                        <a:lnSpc>
                          <a:spcPct val="100000"/>
                        </a:lnSpc>
                      </a:pPr>
                      <a:r>
                        <a:rPr b="0" lang="it-IT" sz="1600" spc="-1" strike="noStrike">
                          <a:latin typeface="Times New Roman"/>
                        </a:rPr>
                        <a:t>4setsx6-8reps x lato</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543240">
                <a:tc>
                  <a:txBody>
                    <a:bodyPr lIns="90000" rIns="90000"/>
                    <a:p>
                      <a:pPr algn="ctr">
                        <a:lnSpc>
                          <a:spcPct val="100000"/>
                        </a:lnSpc>
                      </a:pPr>
                      <a:r>
                        <a:rPr b="1" lang="it-IT" sz="1600" spc="-1" strike="noStrike">
                          <a:latin typeface="Times New Roman"/>
                        </a:rPr>
                        <a:t>REMATORE UNILATERALE CON MANUBRIO</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4setsx6-8reps x lato</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543240">
                <a:tc>
                  <a:txBody>
                    <a:bodyPr lIns="90000" rIns="90000"/>
                    <a:p>
                      <a:pPr algn="ctr">
                        <a:lnSpc>
                          <a:spcPct val="100000"/>
                        </a:lnSpc>
                      </a:pPr>
                      <a:r>
                        <a:rPr b="1" lang="it-IT" sz="1600" spc="-1" strike="noStrike">
                          <a:latin typeface="Times New Roman"/>
                        </a:rPr>
                        <a:t>FACE PULL</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gn="ctr">
                        <a:lnSpc>
                          <a:spcPct val="100000"/>
                        </a:lnSpc>
                      </a:pPr>
                      <a:r>
                        <a:rPr b="0" lang="it-IT" sz="1600" spc="-1" strike="noStrike">
                          <a:latin typeface="Times New Roman"/>
                        </a:rPr>
                        <a:t>3setsx12-15reps</a:t>
                      </a:r>
                      <a:endParaRPr b="0" lang="it-IT" sz="1600" spc="-1" strike="noStrike">
                        <a:latin typeface="Arial"/>
                      </a:endParaRPr>
                    </a:p>
                    <a:p>
                      <a:pPr algn="ctr">
                        <a:lnSpc>
                          <a:spcPct val="100000"/>
                        </a:lnSpc>
                      </a:pPr>
                      <a:r>
                        <a:rPr b="0" lang="it-IT" sz="1600" spc="-1" strike="noStrike">
                          <a:latin typeface="Times New Roman"/>
                        </a:rPr>
                        <a:t>REC.1’</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bl>
          </a:graphicData>
        </a:graphic>
      </p:graphicFrame>
    </p:spTree>
  </p:cSld>
  <mc:AlternateContent>
    <mc:Choice Requires="p14">
      <p:transition spd="slow" p14:dur="1500">
        <p:split dir="out" orient="vert"/>
      </p:transition>
    </mc:Choice>
    <mc:Fallback>
      <p:transition spd="slow">
        <p:split dir="out" orient="vert"/>
      </p:transition>
    </mc:Fallback>
  </mc:AlternateContent>
  <p:timing>
    <p:tnLst>
      <p:par>
        <p:cTn id="37" dur="indefinite" restart="never" nodeType="tmRoot">
          <p:childTnLst>
            <p:seq>
              <p:cTn id="38" dur="indefinite"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4" name="CustomShape 1"/>
          <p:cNvSpPr/>
          <p:nvPr/>
        </p:nvSpPr>
        <p:spPr>
          <a:xfrm>
            <a:off x="1095120" y="817560"/>
            <a:ext cx="6962760" cy="1199880"/>
          </a:xfrm>
          <a:prstGeom prst="rect">
            <a:avLst/>
          </a:prstGeom>
          <a:noFill/>
          <a:ln>
            <a:noFill/>
          </a:ln>
        </p:spPr>
        <p:style>
          <a:lnRef idx="0"/>
          <a:fillRef idx="0"/>
          <a:effectRef idx="0"/>
          <a:fontRef idx="minor"/>
        </p:style>
        <p:txBody>
          <a:bodyPr lIns="90000" rIns="90000" tIns="45000" bIns="45000" anchor="ctr">
            <a:normAutofit/>
          </a:bodyPr>
          <a:p>
            <a:pPr algn="ctr">
              <a:lnSpc>
                <a:spcPct val="100000"/>
              </a:lnSpc>
            </a:pPr>
            <a:r>
              <a:rPr b="1" lang="it-IT" sz="3600" spc="-1" strike="noStrike">
                <a:solidFill>
                  <a:srgbClr val="ff0000"/>
                </a:solidFill>
                <a:latin typeface="Times New Roman"/>
                <a:ea typeface="DejaVu Sans"/>
              </a:rPr>
              <a:t> </a:t>
            </a:r>
            <a:r>
              <a:rPr b="1" lang="it-IT" sz="3600" spc="-1" strike="noStrike">
                <a:solidFill>
                  <a:srgbClr val="ff0000"/>
                </a:solidFill>
                <a:latin typeface="Times New Roman"/>
                <a:ea typeface="DejaVu Sans"/>
              </a:rPr>
              <a:t>PRESENTAZIONE</a:t>
            </a:r>
            <a:endParaRPr b="0" lang="it-IT" sz="3600" spc="-1" strike="noStrike">
              <a:latin typeface="Arial"/>
            </a:endParaRPr>
          </a:p>
          <a:p>
            <a:pPr algn="ctr">
              <a:lnSpc>
                <a:spcPct val="100000"/>
              </a:lnSpc>
            </a:pPr>
            <a:endParaRPr b="0" lang="it-IT" sz="3600" spc="-1" strike="noStrike">
              <a:latin typeface="Arial"/>
            </a:endParaRPr>
          </a:p>
        </p:txBody>
      </p:sp>
      <p:pic>
        <p:nvPicPr>
          <p:cNvPr id="95" name="Picture 2" descr=""/>
          <p:cNvPicPr/>
          <p:nvPr/>
        </p:nvPicPr>
        <p:blipFill>
          <a:blip r:embed="rId1"/>
          <a:stretch/>
        </p:blipFill>
        <p:spPr>
          <a:xfrm>
            <a:off x="5584680" y="3563280"/>
            <a:ext cx="2374560" cy="2267280"/>
          </a:xfrm>
          <a:prstGeom prst="rect">
            <a:avLst/>
          </a:prstGeom>
          <a:ln>
            <a:noFill/>
          </a:ln>
        </p:spPr>
      </p:pic>
      <p:pic>
        <p:nvPicPr>
          <p:cNvPr id="96" name="Immagine 3" descr=""/>
          <p:cNvPicPr/>
          <p:nvPr/>
        </p:nvPicPr>
        <p:blipFill>
          <a:blip r:embed="rId2"/>
          <a:stretch/>
        </p:blipFill>
        <p:spPr>
          <a:xfrm>
            <a:off x="1292040" y="3600000"/>
            <a:ext cx="2162880" cy="2238840"/>
          </a:xfrm>
          <a:prstGeom prst="rect">
            <a:avLst/>
          </a:prstGeom>
          <a:ln>
            <a:noFill/>
          </a:ln>
        </p:spPr>
      </p:pic>
      <p:sp>
        <p:nvSpPr>
          <p:cNvPr id="97" name="CustomShape 2"/>
          <p:cNvSpPr/>
          <p:nvPr/>
        </p:nvSpPr>
        <p:spPr>
          <a:xfrm>
            <a:off x="1211040" y="1533600"/>
            <a:ext cx="6654240" cy="2277720"/>
          </a:xfrm>
          <a:prstGeom prst="rect">
            <a:avLst/>
          </a:prstGeom>
          <a:noFill/>
          <a:ln>
            <a:noFill/>
          </a:ln>
        </p:spPr>
        <p:style>
          <a:lnRef idx="0"/>
          <a:fillRef idx="0"/>
          <a:effectRef idx="0"/>
          <a:fontRef idx="minor"/>
        </p:style>
        <p:txBody>
          <a:bodyPr lIns="90000" rIns="90000" tIns="45000" bIns="45000"/>
          <a:p>
            <a:pPr algn="ctr">
              <a:lnSpc>
                <a:spcPct val="100000"/>
              </a:lnSpc>
            </a:pPr>
            <a:r>
              <a:rPr b="1" lang="it-IT" sz="1800" spc="-1" strike="noStrike">
                <a:solidFill>
                  <a:srgbClr val="000000"/>
                </a:solidFill>
                <a:latin typeface="Times New Roman"/>
                <a:ea typeface="DejaVu Sans"/>
              </a:rPr>
              <a:t>CHI SONO?</a:t>
            </a:r>
            <a:endParaRPr b="0" lang="it-IT" sz="1800" spc="-1" strike="noStrike">
              <a:latin typeface="Arial"/>
            </a:endParaRPr>
          </a:p>
          <a:p>
            <a:pPr marL="285840" indent="-283320">
              <a:lnSpc>
                <a:spcPct val="100000"/>
              </a:lnSpc>
              <a:buClr>
                <a:srgbClr val="000000"/>
              </a:buClr>
              <a:buFont typeface="Arial"/>
              <a:buChar char="•"/>
            </a:pPr>
            <a:r>
              <a:rPr b="0" lang="it-IT" sz="1800" spc="-1" strike="noStrike">
                <a:solidFill>
                  <a:srgbClr val="000000"/>
                </a:solidFill>
                <a:latin typeface="Times New Roman"/>
                <a:ea typeface="DejaVu Sans"/>
              </a:rPr>
              <a:t>Appassionato di attività sportive da circa 20 anni.</a:t>
            </a:r>
            <a:endParaRPr b="0" lang="it-IT" sz="1800" spc="-1" strike="noStrike">
              <a:latin typeface="Arial"/>
            </a:endParaRPr>
          </a:p>
          <a:p>
            <a:pPr marL="285840" indent="-283320">
              <a:lnSpc>
                <a:spcPct val="100000"/>
              </a:lnSpc>
              <a:buClr>
                <a:srgbClr val="000000"/>
              </a:buClr>
              <a:buFont typeface="Arial"/>
              <a:buChar char="•"/>
            </a:pPr>
            <a:r>
              <a:rPr b="0" lang="it-IT" sz="1800" spc="-1" strike="noStrike">
                <a:solidFill>
                  <a:srgbClr val="000000"/>
                </a:solidFill>
                <a:latin typeface="Times New Roman"/>
                <a:ea typeface="DejaVu Sans"/>
              </a:rPr>
              <a:t>Cintura nera di Judo ed ex atleta agonista. </a:t>
            </a:r>
            <a:endParaRPr b="0" lang="it-IT" sz="1800" spc="-1" strike="noStrike">
              <a:latin typeface="Arial"/>
            </a:endParaRPr>
          </a:p>
          <a:p>
            <a:pPr marL="285840" indent="-283320">
              <a:lnSpc>
                <a:spcPct val="100000"/>
              </a:lnSpc>
              <a:buClr>
                <a:srgbClr val="000000"/>
              </a:buClr>
              <a:buFont typeface="Arial"/>
              <a:buChar char="•"/>
            </a:pPr>
            <a:r>
              <a:rPr b="0" lang="it-IT" sz="1800" spc="-1" strike="noStrike">
                <a:solidFill>
                  <a:srgbClr val="000000"/>
                </a:solidFill>
                <a:latin typeface="Times New Roman"/>
                <a:ea typeface="DejaVu Sans"/>
              </a:rPr>
              <a:t>Attualmente vicecampione del mondo di Powerlifting nella WPC.</a:t>
            </a:r>
            <a:endParaRPr b="0" lang="it-IT" sz="1800" spc="-1" strike="noStrike">
              <a:latin typeface="Arial"/>
            </a:endParaRPr>
          </a:p>
          <a:p>
            <a:pPr marL="285840" indent="-283320">
              <a:lnSpc>
                <a:spcPct val="100000"/>
              </a:lnSpc>
              <a:buClr>
                <a:srgbClr val="000000"/>
              </a:buClr>
              <a:buFont typeface="Arial"/>
              <a:buChar char="•"/>
            </a:pPr>
            <a:r>
              <a:rPr b="0" lang="it-IT" sz="1800" spc="-1" strike="noStrike">
                <a:solidFill>
                  <a:srgbClr val="000000"/>
                </a:solidFill>
                <a:latin typeface="Times New Roman"/>
                <a:ea typeface="DejaVu Sans"/>
              </a:rPr>
              <a:t>Personal Trainer e Allenatore della squadra Rhino Powerlifting.</a:t>
            </a:r>
            <a:endParaRPr b="0" lang="it-IT" sz="1800" spc="-1" strike="noStrike">
              <a:latin typeface="Arial"/>
            </a:endParaRPr>
          </a:p>
          <a:p>
            <a:pPr marL="285840" indent="-283320">
              <a:lnSpc>
                <a:spcPct val="100000"/>
              </a:lnSpc>
              <a:buClr>
                <a:srgbClr val="000000"/>
              </a:buClr>
              <a:buFont typeface="Arial"/>
              <a:buChar char="•"/>
            </a:pPr>
            <a:r>
              <a:rPr b="0" lang="it-IT" sz="1800" spc="-1" strike="noStrike">
                <a:solidFill>
                  <a:srgbClr val="000000"/>
                </a:solidFill>
                <a:latin typeface="Times New Roman"/>
                <a:ea typeface="DejaVu Sans"/>
              </a:rPr>
              <a:t>Laurea in Scienze Motorie e Sportive.</a:t>
            </a:r>
            <a:endParaRPr b="0" lang="it-IT" sz="1800" spc="-1" strike="noStrike">
              <a:latin typeface="Arial"/>
            </a:endParaRPr>
          </a:p>
          <a:p>
            <a:pPr marL="285840" indent="-283320">
              <a:lnSpc>
                <a:spcPct val="100000"/>
              </a:lnSpc>
              <a:buClr>
                <a:srgbClr val="000000"/>
              </a:buClr>
              <a:buFont typeface="Arial"/>
              <a:buChar char="•"/>
            </a:pPr>
            <a:r>
              <a:rPr b="0" lang="it-IT" sz="1800" spc="-1" strike="noStrike">
                <a:solidFill>
                  <a:srgbClr val="000000"/>
                </a:solidFill>
                <a:latin typeface="Times New Roman"/>
                <a:ea typeface="DejaVu Sans"/>
              </a:rPr>
              <a:t>Master in Posturologia applicata alle Scienze motorie</a:t>
            </a:r>
            <a:endParaRPr b="0" lang="it-IT" sz="1800" spc="-1" strike="noStrike">
              <a:latin typeface="Arial"/>
            </a:endParaRPr>
          </a:p>
          <a:p>
            <a:pPr>
              <a:lnSpc>
                <a:spcPct val="100000"/>
              </a:lnSpc>
            </a:pPr>
            <a:endParaRPr b="0" lang="it-IT" sz="1800" spc="-1" strike="noStrike">
              <a:latin typeface="Arial"/>
            </a:endParaRPr>
          </a:p>
        </p:txBody>
      </p:sp>
    </p:spTree>
  </p:cSld>
  <mc:AlternateContent>
    <mc:Choice Requires="p14">
      <p:transition spd="slow" p14:dur="1500">
        <p:split dir="out" orient="vert"/>
      </p:transition>
    </mc:Choice>
    <mc:Fallback>
      <p:transition spd="slow">
        <p:split dir="out" orient="vert"/>
      </p:transition>
    </mc:Fallback>
  </mc:AlternateContent>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140" name="Table 1"/>
          <p:cNvGraphicFramePr/>
          <p:nvPr/>
        </p:nvGraphicFramePr>
        <p:xfrm>
          <a:off x="1127880" y="1267920"/>
          <a:ext cx="6767640" cy="4855680"/>
        </p:xfrm>
        <a:graphic>
          <a:graphicData uri="http://schemas.openxmlformats.org/drawingml/2006/table">
            <a:tbl>
              <a:tblPr/>
              <a:tblGrid>
                <a:gridCol w="3382560"/>
                <a:gridCol w="3385440"/>
              </a:tblGrid>
              <a:tr h="597960">
                <a:tc>
                  <a:txBody>
                    <a:bodyPr lIns="90000" rIns="90000"/>
                    <a:p>
                      <a:pPr algn="ctr">
                        <a:lnSpc>
                          <a:spcPct val="100000"/>
                        </a:lnSpc>
                      </a:pPr>
                      <a:r>
                        <a:rPr b="1" lang="it-IT" sz="1600" spc="-1" strike="noStrike">
                          <a:latin typeface="Times New Roman"/>
                        </a:rPr>
                        <a:t>PISTOL SQUAT </a:t>
                      </a:r>
                      <a:endParaRPr b="0" lang="it-IT" sz="1600" spc="-1" strike="noStrike">
                        <a:latin typeface="Arial"/>
                      </a:endParaRPr>
                    </a:p>
                    <a:p>
                      <a:pPr algn="ctr">
                        <a:lnSpc>
                          <a:spcPct val="100000"/>
                        </a:lnSpc>
                      </a:pPr>
                      <a:r>
                        <a:rPr b="1" lang="it-IT" sz="1600" spc="-1" strike="noStrike">
                          <a:latin typeface="Times New Roman"/>
                        </a:rPr>
                        <a:t>(Lavoro unilaterale)</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p>
                      <a:pPr algn="ctr">
                        <a:lnSpc>
                          <a:spcPct val="100000"/>
                        </a:lnSpc>
                      </a:pPr>
                      <a:r>
                        <a:rPr b="0" lang="it-IT" sz="1600" spc="-1" strike="noStrike">
                          <a:latin typeface="Times New Roman"/>
                        </a:rPr>
                        <a:t>5setsx6reps</a:t>
                      </a:r>
                      <a:endParaRPr b="0" lang="it-IT" sz="1600" spc="-1" strike="noStrike">
                        <a:latin typeface="Arial"/>
                      </a:endParaRPr>
                    </a:p>
                    <a:p>
                      <a:pPr algn="ctr">
                        <a:lnSpc>
                          <a:spcPct val="100000"/>
                        </a:lnSpc>
                      </a:pPr>
                      <a:r>
                        <a:rPr b="0" lang="it-IT" sz="1600" spc="-1" strike="noStrike">
                          <a:latin typeface="Times New Roman"/>
                        </a:rPr>
                        <a:t>REC.2’30’’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r>
              <a:tr h="1357200">
                <a:tc>
                  <a:txBody>
                    <a:bodyPr lIns="90000" rIns="90000"/>
                    <a:p>
                      <a:pPr algn="ctr">
                        <a:lnSpc>
                          <a:spcPct val="100000"/>
                        </a:lnSpc>
                      </a:pPr>
                      <a:r>
                        <a:rPr b="1" lang="it-IT" sz="1600" spc="-1" strike="noStrike">
                          <a:latin typeface="Times New Roman"/>
                        </a:rPr>
                        <a:t>PIEGAMENTI SULLE BRACCIA</a:t>
                      </a:r>
                      <a:endParaRPr b="0" lang="it-IT" sz="1600" spc="-1" strike="noStrike">
                        <a:latin typeface="Arial"/>
                      </a:endParaRPr>
                    </a:p>
                    <a:p>
                      <a:pPr algn="ctr">
                        <a:lnSpc>
                          <a:spcPct val="100000"/>
                        </a:lnSpc>
                      </a:pPr>
                      <a:r>
                        <a:rPr b="1" lang="it-IT" sz="1600" spc="-1" strike="noStrike">
                          <a:latin typeface="Times New Roman"/>
                        </a:rPr>
                        <a:t>(Esercizi che vi permettano di rimanere nel range 5-8 ripetizioni)</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5setsx5reps</a:t>
                      </a:r>
                      <a:endParaRPr b="0" lang="it-IT" sz="1600" spc="-1" strike="noStrike">
                        <a:latin typeface="Arial"/>
                      </a:endParaRPr>
                    </a:p>
                    <a:p>
                      <a:pPr algn="ctr">
                        <a:lnSpc>
                          <a:spcPct val="100000"/>
                        </a:lnSpc>
                      </a:pPr>
                      <a:r>
                        <a:rPr b="0" lang="it-IT" sz="1600" spc="-1" strike="noStrike">
                          <a:latin typeface="Times New Roman"/>
                        </a:rPr>
                        <a:t>REC.2’30’’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853920">
                <a:tc>
                  <a:txBody>
                    <a:bodyPr lIns="90000" rIns="90000"/>
                    <a:p>
                      <a:pPr algn="ctr">
                        <a:lnSpc>
                          <a:spcPct val="100000"/>
                        </a:lnSpc>
                      </a:pPr>
                      <a:r>
                        <a:rPr b="1" lang="it-IT" sz="1600" spc="-1" strike="noStrike">
                          <a:latin typeface="Times New Roman"/>
                        </a:rPr>
                        <a:t>TRAZIONI ALLA SBARRA/ ANELLI/JUDOGI</a:t>
                      </a:r>
                      <a:endParaRPr b="0" lang="it-IT" sz="1600" spc="-1" strike="noStrike">
                        <a:latin typeface="Arial"/>
                      </a:endParaRPr>
                    </a:p>
                    <a:p>
                      <a:pPr>
                        <a:lnSpc>
                          <a:spcPct val="100000"/>
                        </a:lnSpc>
                      </a:pP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gn="ctr">
                        <a:lnSpc>
                          <a:spcPct val="100000"/>
                        </a:lnSpc>
                      </a:pPr>
                      <a:r>
                        <a:rPr b="0" lang="it-IT" sz="1600" spc="-1" strike="noStrike">
                          <a:latin typeface="Times New Roman"/>
                        </a:rPr>
                        <a:t>5setsx5-8reps</a:t>
                      </a:r>
                      <a:endParaRPr b="0" lang="it-IT" sz="1600" spc="-1" strike="noStrike">
                        <a:latin typeface="Arial"/>
                      </a:endParaRPr>
                    </a:p>
                    <a:p>
                      <a:pPr algn="ctr">
                        <a:lnSpc>
                          <a:spcPct val="100000"/>
                        </a:lnSpc>
                      </a:pPr>
                      <a:r>
                        <a:rPr b="0" lang="it-IT" sz="1600" spc="-1" strike="noStrike">
                          <a:latin typeface="Times New Roman"/>
                        </a:rPr>
                        <a:t>REC.2’30’’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597960">
                <a:tc>
                  <a:txBody>
                    <a:bodyPr lIns="90000" rIns="90000"/>
                    <a:p>
                      <a:pPr algn="ctr">
                        <a:lnSpc>
                          <a:spcPct val="100000"/>
                        </a:lnSpc>
                      </a:pPr>
                      <a:r>
                        <a:rPr b="1" lang="it-IT" sz="1600" spc="-1" strike="noStrike">
                          <a:latin typeface="Times New Roman"/>
                        </a:rPr>
                        <a:t>AFFONDI BULGARI O VARIANTI</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4setsx6-8reps</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851040">
                <a:tc>
                  <a:txBody>
                    <a:bodyPr lIns="90000" rIns="90000"/>
                    <a:p>
                      <a:pPr algn="ctr">
                        <a:lnSpc>
                          <a:spcPct val="100000"/>
                        </a:lnSpc>
                      </a:pPr>
                      <a:r>
                        <a:rPr b="1" lang="it-IT" sz="1600" spc="-1" strike="noStrike">
                          <a:latin typeface="Times New Roman"/>
                        </a:rPr>
                        <a:t>LEG RAISE ALLA SBARRA</a:t>
                      </a:r>
                      <a:endParaRPr b="0" lang="it-IT" sz="1600" spc="-1" strike="noStrike">
                        <a:latin typeface="Arial"/>
                      </a:endParaRPr>
                    </a:p>
                    <a:p>
                      <a:pPr algn="ctr">
                        <a:lnSpc>
                          <a:spcPct val="100000"/>
                        </a:lnSpc>
                      </a:pPr>
                      <a:r>
                        <a:rPr b="1" lang="it-IT" sz="1600" spc="-1" strike="noStrike">
                          <a:latin typeface="Times New Roman"/>
                        </a:rPr>
                        <a:t>PLANK FRONTALE E LATERALE</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gn="ctr">
                        <a:lnSpc>
                          <a:spcPct val="100000"/>
                        </a:lnSpc>
                      </a:pPr>
                      <a:r>
                        <a:rPr b="0" lang="it-IT" sz="1600" spc="-1" strike="noStrike">
                          <a:latin typeface="Times New Roman"/>
                        </a:rPr>
                        <a:t>4setsx12reps</a:t>
                      </a:r>
                      <a:endParaRPr b="0" lang="it-IT" sz="1600" spc="-1" strike="noStrike">
                        <a:latin typeface="Arial"/>
                      </a:endParaRPr>
                    </a:p>
                    <a:p>
                      <a:pPr algn="ctr">
                        <a:lnSpc>
                          <a:spcPct val="100000"/>
                        </a:lnSpc>
                      </a:pPr>
                      <a:r>
                        <a:rPr b="0" lang="it-IT" sz="1600" spc="-1" strike="noStrike">
                          <a:latin typeface="Times New Roman"/>
                        </a:rPr>
                        <a:t> </a:t>
                      </a:r>
                      <a:r>
                        <a:rPr b="0" lang="it-IT" sz="1600" spc="-1" strike="noStrike">
                          <a:latin typeface="Times New Roman"/>
                        </a:rPr>
                        <a:t>4setsx40’’ di isometria</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597960">
                <a:tc>
                  <a:txBody>
                    <a:bodyPr lIns="90000" rIns="90000"/>
                    <a:p>
                      <a:pPr algn="ctr">
                        <a:lnSpc>
                          <a:spcPct val="100000"/>
                        </a:lnSpc>
                      </a:pPr>
                      <a:r>
                        <a:rPr b="1" lang="it-IT" sz="1600" spc="-1" strike="noStrike">
                          <a:latin typeface="Times New Roman"/>
                        </a:rPr>
                        <a:t>TRATTENUTE STATICHE ALLA SBARRA</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4setsxmax</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bl>
          </a:graphicData>
        </a:graphic>
      </p:graphicFrame>
      <p:sp>
        <p:nvSpPr>
          <p:cNvPr id="141" name="CustomShape 2"/>
          <p:cNvSpPr/>
          <p:nvPr/>
        </p:nvSpPr>
        <p:spPr>
          <a:xfrm>
            <a:off x="1368000" y="720000"/>
            <a:ext cx="6334920" cy="64692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1500" spc="-1" strike="noStrike">
                <a:solidFill>
                  <a:srgbClr val="ff0000"/>
                </a:solidFill>
                <a:latin typeface="Times New Roman"/>
                <a:ea typeface="DejaVu Sans"/>
              </a:rPr>
              <a:t>ESEMPIO DI TABELLA PER L’ALLENAMENTO DELLA FORZA MASSIMALE NEL JUDO CON L’UTILIZZO DEL SOLO CORPO LIBERO</a:t>
            </a:r>
            <a:endParaRPr b="0" lang="it-IT" sz="1500" spc="-1" strike="noStrike">
              <a:latin typeface="Arial"/>
            </a:endParaRPr>
          </a:p>
        </p:txBody>
      </p:sp>
    </p:spTree>
  </p:cSld>
  <mc:AlternateContent>
    <mc:Choice Requires="p14">
      <p:transition spd="slow" p14:dur="2000"/>
    </mc:Choice>
    <mc:Fallback>
      <p:transition spd="slow"/>
    </mc:Fallback>
  </mc:AlternateContent>
  <p:timing>
    <p:tnLst>
      <p:par>
        <p:cTn id="39" dur="indefinite" restart="never" nodeType="tmRoot">
          <p:childTnLst>
            <p:seq>
              <p:cTn id="40" dur="indefinite"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2" name="CustomShape 1"/>
          <p:cNvSpPr/>
          <p:nvPr/>
        </p:nvSpPr>
        <p:spPr>
          <a:xfrm>
            <a:off x="936000" y="781200"/>
            <a:ext cx="7270920" cy="51012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1500" spc="-1" strike="noStrike">
                <a:solidFill>
                  <a:srgbClr val="ff0000"/>
                </a:solidFill>
                <a:latin typeface="Times New Roman"/>
                <a:ea typeface="DejaVu Sans"/>
              </a:rPr>
              <a:t>ESEMPIO DI TABELLA PER L’ALLENAMENTO DELLA FORZA MASSIMALE NEL JUDO CON L’UTILIZZO DI KETTLEBELL O PALLA MEDICA</a:t>
            </a:r>
            <a:endParaRPr b="0" lang="it-IT" sz="1500" spc="-1" strike="noStrike">
              <a:latin typeface="Arial"/>
            </a:endParaRPr>
          </a:p>
        </p:txBody>
      </p:sp>
      <p:graphicFrame>
        <p:nvGraphicFramePr>
          <p:cNvPr id="143" name="Table 2"/>
          <p:cNvGraphicFramePr/>
          <p:nvPr/>
        </p:nvGraphicFramePr>
        <p:xfrm>
          <a:off x="1135800" y="1410840"/>
          <a:ext cx="6855840" cy="4706640"/>
        </p:xfrm>
        <a:graphic>
          <a:graphicData uri="http://schemas.openxmlformats.org/drawingml/2006/table">
            <a:tbl>
              <a:tblPr/>
              <a:tblGrid>
                <a:gridCol w="3426840"/>
                <a:gridCol w="3429360"/>
              </a:tblGrid>
              <a:tr h="600120">
                <a:tc>
                  <a:txBody>
                    <a:bodyPr lIns="90000" rIns="90000"/>
                    <a:p>
                      <a:pPr algn="ctr">
                        <a:lnSpc>
                          <a:spcPct val="100000"/>
                        </a:lnSpc>
                      </a:pPr>
                      <a:r>
                        <a:rPr b="1" lang="it-IT" sz="1600" spc="-1" strike="noStrike">
                          <a:latin typeface="Times New Roman"/>
                        </a:rPr>
                        <a:t>FRONT SQUAT CON KETTLEBELL</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p>
                      <a:pPr algn="ctr">
                        <a:lnSpc>
                          <a:spcPct val="100000"/>
                        </a:lnSpc>
                      </a:pPr>
                      <a:r>
                        <a:rPr b="0" lang="it-IT" sz="1600" spc="-1" strike="noStrike">
                          <a:latin typeface="Times New Roman"/>
                        </a:rPr>
                        <a:t>6-10 setsx3-5reps</a:t>
                      </a:r>
                      <a:endParaRPr b="0" lang="it-IT" sz="1600" spc="-1" strike="noStrike">
                        <a:latin typeface="Arial"/>
                      </a:endParaRPr>
                    </a:p>
                    <a:p>
                      <a:pPr algn="ctr">
                        <a:lnSpc>
                          <a:spcPct val="100000"/>
                        </a:lnSpc>
                      </a:pPr>
                      <a:r>
                        <a:rPr b="0" lang="it-IT" sz="1600" spc="-1" strike="noStrike">
                          <a:latin typeface="Times New Roman"/>
                        </a:rPr>
                        <a:t>REC.3’</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r>
              <a:tr h="600120">
                <a:tc>
                  <a:txBody>
                    <a:bodyPr lIns="90000" rIns="90000"/>
                    <a:p>
                      <a:pPr algn="ctr">
                        <a:lnSpc>
                          <a:spcPct val="100000"/>
                        </a:lnSpc>
                      </a:pPr>
                      <a:r>
                        <a:rPr b="1" lang="it-IT" sz="1600" spc="-1" strike="noStrike">
                          <a:latin typeface="Times New Roman"/>
                        </a:rPr>
                        <a:t>PUSH PRESS CON KETTLEBELL</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6-10 setsx3-5reps</a:t>
                      </a:r>
                      <a:endParaRPr b="0" lang="it-IT" sz="1600" spc="-1" strike="noStrike">
                        <a:latin typeface="Arial"/>
                      </a:endParaRPr>
                    </a:p>
                    <a:p>
                      <a:pPr algn="ctr">
                        <a:lnSpc>
                          <a:spcPct val="100000"/>
                        </a:lnSpc>
                      </a:pPr>
                      <a:r>
                        <a:rPr b="0" lang="it-IT" sz="1600" spc="-1" strike="noStrike">
                          <a:latin typeface="Times New Roman"/>
                        </a:rPr>
                        <a:t>REC.3’</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600120">
                <a:tc>
                  <a:txBody>
                    <a:bodyPr lIns="90000" rIns="90000"/>
                    <a:p>
                      <a:pPr algn="ctr">
                        <a:lnSpc>
                          <a:spcPct val="100000"/>
                        </a:lnSpc>
                      </a:pPr>
                      <a:r>
                        <a:rPr b="1" lang="it-IT" sz="1600" spc="-1" strike="noStrike">
                          <a:latin typeface="Times New Roman"/>
                        </a:rPr>
                        <a:t>STACCO DA TERRA CON KETTLEBELL</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gn="ctr">
                        <a:lnSpc>
                          <a:spcPct val="100000"/>
                        </a:lnSpc>
                      </a:pPr>
                      <a:r>
                        <a:rPr b="0" lang="it-IT" sz="1600" spc="-1" strike="noStrike">
                          <a:latin typeface="Times New Roman"/>
                        </a:rPr>
                        <a:t>6-10 setsx3-5reps</a:t>
                      </a:r>
                      <a:endParaRPr b="0" lang="it-IT" sz="1600" spc="-1" strike="noStrike">
                        <a:latin typeface="Arial"/>
                      </a:endParaRPr>
                    </a:p>
                    <a:p>
                      <a:pPr algn="ctr">
                        <a:lnSpc>
                          <a:spcPct val="100000"/>
                        </a:lnSpc>
                      </a:pPr>
                      <a:r>
                        <a:rPr b="0" lang="it-IT" sz="1600" spc="-1" strike="noStrike">
                          <a:latin typeface="Times New Roman"/>
                        </a:rPr>
                        <a:t>REC.3’</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600120">
                <a:tc>
                  <a:txBody>
                    <a:bodyPr lIns="90000" rIns="90000"/>
                    <a:p>
                      <a:pPr algn="ctr">
                        <a:lnSpc>
                          <a:spcPct val="100000"/>
                        </a:lnSpc>
                      </a:pPr>
                      <a:r>
                        <a:rPr b="1" lang="it-IT" sz="1600" spc="-1" strike="noStrike">
                          <a:latin typeface="Times New Roman"/>
                        </a:rPr>
                        <a:t>SWING CON KETTLEBELL</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4 setsx8-12reps</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853200">
                <a:tc>
                  <a:txBody>
                    <a:bodyPr lIns="90000" rIns="90000"/>
                    <a:p>
                      <a:pPr algn="ctr">
                        <a:lnSpc>
                          <a:spcPct val="100000"/>
                        </a:lnSpc>
                      </a:pPr>
                      <a:r>
                        <a:rPr b="1" lang="it-IT" sz="1600" spc="-1" strike="noStrike">
                          <a:latin typeface="Times New Roman"/>
                        </a:rPr>
                        <a:t>PIEGAMENTI SULLE BRACCIA CON PALLA MEDICA</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gn="ctr">
                        <a:lnSpc>
                          <a:spcPct val="100000"/>
                        </a:lnSpc>
                      </a:pPr>
                      <a:r>
                        <a:rPr b="0" lang="it-IT" sz="1600" spc="-1" strike="noStrike">
                          <a:latin typeface="Times New Roman"/>
                        </a:rPr>
                        <a:t>4 setsx8-12reps</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853200">
                <a:tc>
                  <a:txBody>
                    <a:bodyPr lIns="90000" rIns="90000"/>
                    <a:p>
                      <a:pPr algn="ctr">
                        <a:lnSpc>
                          <a:spcPct val="100000"/>
                        </a:lnSpc>
                      </a:pPr>
                      <a:r>
                        <a:rPr b="1" lang="it-IT" sz="1600" spc="-1" strike="noStrike">
                          <a:latin typeface="Times New Roman"/>
                        </a:rPr>
                        <a:t> </a:t>
                      </a:r>
                      <a:r>
                        <a:rPr b="1" lang="it-IT" sz="1600" spc="-1" strike="noStrike">
                          <a:latin typeface="Times New Roman"/>
                        </a:rPr>
                        <a:t>ROTAZIONE CON PALLA MEDICA</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4 setsx12repsxlato</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600120">
                <a:tc>
                  <a:txBody>
                    <a:bodyPr lIns="90000" rIns="90000"/>
                    <a:p>
                      <a:pPr algn="ctr">
                        <a:lnSpc>
                          <a:spcPct val="100000"/>
                        </a:lnSpc>
                      </a:pPr>
                      <a:r>
                        <a:rPr b="1" lang="it-IT" sz="1600" spc="-1" strike="noStrike">
                          <a:latin typeface="Times New Roman"/>
                        </a:rPr>
                        <a:t>FARMERS WALK CON KETTLEBELL (unilaterale)</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gn="ctr">
                        <a:lnSpc>
                          <a:spcPct val="100000"/>
                        </a:lnSpc>
                      </a:pPr>
                      <a:r>
                        <a:rPr b="0" lang="it-IT" sz="1600" spc="-1" strike="noStrike">
                          <a:latin typeface="Times New Roman"/>
                        </a:rPr>
                        <a:t>4setsxmax</a:t>
                      </a:r>
                      <a:endParaRPr b="0" lang="it-IT" sz="1600" spc="-1" strike="noStrike">
                        <a:latin typeface="Arial"/>
                      </a:endParaRPr>
                    </a:p>
                    <a:p>
                      <a:pPr algn="ctr">
                        <a:lnSpc>
                          <a:spcPct val="100000"/>
                        </a:lnSpc>
                      </a:pPr>
                      <a:r>
                        <a:rPr b="0" lang="it-IT" sz="1600" spc="-1" strike="noStrike">
                          <a:latin typeface="Times New Roman"/>
                        </a:rPr>
                        <a:t>REC.1’</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bl>
          </a:graphicData>
        </a:graphic>
      </p:graphicFrame>
    </p:spTree>
  </p:cSld>
  <mc:AlternateContent>
    <mc:Choice Requires="p14">
      <p:transition spd="slow" p14:dur="2000"/>
    </mc:Choice>
    <mc:Fallback>
      <p:transition spd="slow"/>
    </mc:Fallback>
  </mc:AlternateContent>
  <p:timing>
    <p:tnLst>
      <p:par>
        <p:cTn id="41" dur="indefinite" restart="never" nodeType="tmRoot">
          <p:childTnLst>
            <p:seq>
              <p:cTn id="42" dur="indefinite"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4" name="CustomShape 1"/>
          <p:cNvSpPr/>
          <p:nvPr/>
        </p:nvSpPr>
        <p:spPr>
          <a:xfrm>
            <a:off x="1296000" y="864000"/>
            <a:ext cx="6334920" cy="39852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200" spc="-1" strike="noStrike">
                <a:solidFill>
                  <a:srgbClr val="ff0000"/>
                </a:solidFill>
                <a:latin typeface="Times New Roman"/>
                <a:ea typeface="DejaVu Sans"/>
              </a:rPr>
              <a:t>COME ALLENARE LA FORZA ESPLOSIVA</a:t>
            </a:r>
            <a:endParaRPr b="0" lang="it-IT" sz="2200" spc="-1" strike="noStrike">
              <a:latin typeface="Arial"/>
            </a:endParaRPr>
          </a:p>
        </p:txBody>
      </p:sp>
      <p:sp>
        <p:nvSpPr>
          <p:cNvPr id="145" name="CustomShape 2"/>
          <p:cNvSpPr/>
          <p:nvPr/>
        </p:nvSpPr>
        <p:spPr>
          <a:xfrm>
            <a:off x="1004400" y="1361880"/>
            <a:ext cx="6915240" cy="4622400"/>
          </a:xfrm>
          <a:prstGeom prst="rect">
            <a:avLst/>
          </a:prstGeom>
          <a:noFill/>
          <a:ln>
            <a:noFill/>
          </a:ln>
        </p:spPr>
        <p:style>
          <a:lnRef idx="0"/>
          <a:fillRef idx="0"/>
          <a:effectRef idx="0"/>
          <a:fontRef idx="minor"/>
        </p:style>
        <p:txBody>
          <a:bodyPr lIns="90000" rIns="90000" tIns="45000" bIns="45000"/>
          <a:p>
            <a:pPr>
              <a:lnSpc>
                <a:spcPct val="100000"/>
              </a:lnSpc>
            </a:pPr>
            <a:r>
              <a:rPr b="0" lang="it-IT" sz="1800" spc="-1" strike="noStrike">
                <a:solidFill>
                  <a:srgbClr val="000000"/>
                </a:solidFill>
                <a:latin typeface="Times New Roman"/>
                <a:ea typeface="DejaVu Sans"/>
              </a:rPr>
              <a:t>Aumentare la forza esplosiva e la potenza è vitale per ogni Sport di squadra o individuale.</a:t>
            </a:r>
            <a:endParaRPr b="0" lang="it-IT" sz="1800" spc="-1" strike="noStrike">
              <a:latin typeface="Arial"/>
            </a:endParaRPr>
          </a:p>
          <a:p>
            <a:pPr>
              <a:lnSpc>
                <a:spcPct val="100000"/>
              </a:lnSpc>
            </a:pP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Innanzitutto, il concetto chiave da cui partire:</a:t>
            </a:r>
            <a:endParaRPr b="0" lang="it-IT" sz="1800" spc="-1" strike="noStrike">
              <a:latin typeface="Arial"/>
            </a:endParaRPr>
          </a:p>
          <a:p>
            <a:pPr>
              <a:lnSpc>
                <a:spcPct val="100000"/>
              </a:lnSpc>
            </a:pP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Per ottimizzare la forza esplosiva abbiamo bisogno di allenare la forza massima ed essere fisicamente pronti per l’allenamento diretto dell’esplosività.</a:t>
            </a:r>
            <a:endParaRPr b="0" lang="it-IT" sz="1800" spc="-1" strike="noStrike">
              <a:latin typeface="Arial"/>
            </a:endParaRPr>
          </a:p>
          <a:p>
            <a:pPr>
              <a:lnSpc>
                <a:spcPct val="100000"/>
              </a:lnSpc>
            </a:pPr>
            <a:endParaRPr b="0" lang="it-IT" sz="1800" spc="-1" strike="noStrike">
              <a:latin typeface="Arial"/>
            </a:endParaRPr>
          </a:p>
          <a:p>
            <a:pPr>
              <a:lnSpc>
                <a:spcPct val="100000"/>
              </a:lnSpc>
            </a:pPr>
            <a:endParaRPr b="0" lang="it-IT" sz="1800" spc="-1" strike="noStrike">
              <a:latin typeface="Arial"/>
            </a:endParaRPr>
          </a:p>
        </p:txBody>
      </p:sp>
      <p:sp>
        <p:nvSpPr>
          <p:cNvPr id="146" name="CustomShape 3"/>
          <p:cNvSpPr/>
          <p:nvPr/>
        </p:nvSpPr>
        <p:spPr>
          <a:xfrm>
            <a:off x="973440" y="3488760"/>
            <a:ext cx="6581520" cy="2904840"/>
          </a:xfrm>
          <a:prstGeom prst="rect">
            <a:avLst/>
          </a:prstGeom>
          <a:noFill/>
          <a:ln>
            <a:noFill/>
          </a:ln>
        </p:spPr>
        <p:style>
          <a:lnRef idx="0"/>
          <a:fillRef idx="0"/>
          <a:effectRef idx="0"/>
          <a:fontRef idx="minor"/>
        </p:style>
        <p:txBody>
          <a:bodyPr lIns="90000" rIns="90000" tIns="45000" bIns="45000"/>
          <a:p>
            <a:pPr>
              <a:lnSpc>
                <a:spcPct val="100000"/>
              </a:lnSpc>
            </a:pP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Per esprimere massima potenza, abbiamo la formula:</a:t>
            </a:r>
            <a:endParaRPr b="0" lang="it-IT" sz="1800" spc="-1" strike="noStrike">
              <a:latin typeface="Arial"/>
            </a:endParaRPr>
          </a:p>
          <a:p>
            <a:pPr>
              <a:lnSpc>
                <a:spcPct val="100000"/>
              </a:lnSpc>
            </a:pP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Power (P) = Force (F) x Velocity (V)</a:t>
            </a:r>
            <a:endParaRPr b="0" lang="it-IT" sz="1800" spc="-1" strike="noStrike">
              <a:latin typeface="Arial"/>
            </a:endParaRPr>
          </a:p>
          <a:p>
            <a:pPr>
              <a:lnSpc>
                <a:spcPct val="100000"/>
              </a:lnSpc>
            </a:pPr>
            <a:endParaRPr b="0" lang="it-IT" sz="1800" spc="-1" strike="noStrike">
              <a:latin typeface="Arial"/>
            </a:endParaRPr>
          </a:p>
          <a:p>
            <a:pPr>
              <a:lnSpc>
                <a:spcPct val="100000"/>
              </a:lnSpc>
            </a:pPr>
            <a:r>
              <a:rPr b="1" lang="it-IT" sz="1800" spc="-1" strike="noStrike">
                <a:solidFill>
                  <a:srgbClr val="000000"/>
                </a:solidFill>
                <a:latin typeface="Times New Roman"/>
                <a:ea typeface="DejaVu Sans"/>
              </a:rPr>
              <a:t>Per aumentare la forza esplosiva dobbiamo:</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Aumentare la forza </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Aumentare la velocità</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O meglio ancora, entrambe le cose.</a:t>
            </a:r>
            <a:endParaRPr b="0" lang="it-IT" sz="1800" spc="-1" strike="noStrike">
              <a:latin typeface="Arial"/>
            </a:endParaRPr>
          </a:p>
          <a:p>
            <a:pPr>
              <a:lnSpc>
                <a:spcPct val="100000"/>
              </a:lnSpc>
            </a:pPr>
            <a:endParaRPr b="0" lang="it-IT" sz="1800" spc="-1" strike="noStrike">
              <a:latin typeface="Arial"/>
            </a:endParaRPr>
          </a:p>
        </p:txBody>
      </p:sp>
    </p:spTree>
  </p:cSld>
  <mc:AlternateContent>
    <mc:Choice Requires="p14">
      <p:transition spd="slow" p14:dur="2000"/>
    </mc:Choice>
    <mc:Fallback>
      <p:transition spd="slow"/>
    </mc:Fallback>
  </mc:AlternateContent>
  <p:timing>
    <p:tnLst>
      <p:par>
        <p:cTn id="43" dur="indefinite" restart="never" nodeType="tmRoot">
          <p:childTnLst>
            <p:seq>
              <p:cTn id="44" dur="indefinite" nodeType="mainSeq"/>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7" name="CustomShape 1"/>
          <p:cNvSpPr/>
          <p:nvPr/>
        </p:nvSpPr>
        <p:spPr>
          <a:xfrm>
            <a:off x="1008000" y="1440000"/>
            <a:ext cx="7054920" cy="4678920"/>
          </a:xfrm>
          <a:prstGeom prst="rect">
            <a:avLst/>
          </a:prstGeom>
          <a:noFill/>
          <a:ln>
            <a:noFill/>
          </a:ln>
        </p:spPr>
        <p:style>
          <a:lnRef idx="0"/>
          <a:fillRef idx="0"/>
          <a:effectRef idx="0"/>
          <a:fontRef idx="minor"/>
        </p:style>
        <p:txBody>
          <a:bodyPr lIns="90000" rIns="90000" tIns="45000" bIns="45000"/>
          <a:p>
            <a:pPr>
              <a:lnSpc>
                <a:spcPct val="100000"/>
              </a:lnSpc>
            </a:pP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Abbiamo diversi metodi a nostra disposizione:</a:t>
            </a:r>
            <a:endParaRPr b="0" lang="it-IT" sz="1800" spc="-1" strike="noStrike">
              <a:latin typeface="Arial"/>
            </a:endParaRPr>
          </a:p>
          <a:p>
            <a:pPr>
              <a:lnSpc>
                <a:spcPct val="100000"/>
              </a:lnSpc>
            </a:pPr>
            <a:endParaRPr b="0" lang="it-IT" sz="1800" spc="-1" strike="noStrike">
              <a:latin typeface="Arial"/>
            </a:endParaRPr>
          </a:p>
          <a:p>
            <a:pPr>
              <a:lnSpc>
                <a:spcPct val="100000"/>
              </a:lnSpc>
            </a:pPr>
            <a:r>
              <a:rPr b="1" lang="it-IT" sz="1800" spc="-1" strike="noStrike">
                <a:solidFill>
                  <a:srgbClr val="000000"/>
                </a:solidFill>
                <a:latin typeface="Times New Roman"/>
                <a:ea typeface="DejaVu Sans"/>
              </a:rPr>
              <a:t>Allenamento con i pesi a medio-alto tasso di velocità</a:t>
            </a:r>
            <a:endParaRPr b="0" lang="it-IT" sz="1800" spc="-1" strike="noStrike">
              <a:latin typeface="Arial"/>
            </a:endParaRPr>
          </a:p>
          <a:p>
            <a:pPr>
              <a:lnSpc>
                <a:spcPct val="100000"/>
              </a:lnSpc>
            </a:pPr>
            <a:endParaRPr b="0" lang="it-IT" sz="1800" spc="-1" strike="noStrike">
              <a:latin typeface="Arial"/>
            </a:endParaRPr>
          </a:p>
          <a:p>
            <a:pPr>
              <a:lnSpc>
                <a:spcPct val="100000"/>
              </a:lnSpc>
            </a:pPr>
            <a:r>
              <a:rPr b="1" lang="it-IT" sz="1800" spc="-1" strike="noStrike">
                <a:solidFill>
                  <a:srgbClr val="000000"/>
                </a:solidFill>
                <a:latin typeface="Times New Roman"/>
                <a:ea typeface="DejaVu Sans"/>
              </a:rPr>
              <a:t>Variable Resistance Training (elastici e catene)</a:t>
            </a:r>
            <a:endParaRPr b="0" lang="it-IT" sz="1800" spc="-1" strike="noStrike">
              <a:latin typeface="Arial"/>
            </a:endParaRPr>
          </a:p>
          <a:p>
            <a:pPr>
              <a:lnSpc>
                <a:spcPct val="100000"/>
              </a:lnSpc>
            </a:pPr>
            <a:endParaRPr b="0" lang="it-IT" sz="1800" spc="-1" strike="noStrike">
              <a:latin typeface="Arial"/>
            </a:endParaRPr>
          </a:p>
          <a:p>
            <a:pPr>
              <a:lnSpc>
                <a:spcPct val="100000"/>
              </a:lnSpc>
            </a:pPr>
            <a:r>
              <a:rPr b="1" lang="it-IT" sz="1800" spc="-1" strike="noStrike">
                <a:solidFill>
                  <a:srgbClr val="ff0000"/>
                </a:solidFill>
                <a:latin typeface="Times New Roman"/>
                <a:ea typeface="DejaVu Sans"/>
              </a:rPr>
              <a:t>PLIOMETRIA</a:t>
            </a:r>
            <a:endParaRPr b="0" lang="it-IT" sz="1800" spc="-1" strike="noStrike">
              <a:latin typeface="Arial"/>
            </a:endParaRPr>
          </a:p>
          <a:p>
            <a:pPr>
              <a:lnSpc>
                <a:spcPct val="100000"/>
              </a:lnSpc>
            </a:pPr>
            <a:endParaRPr b="0" lang="it-IT" sz="1800" spc="-1" strike="noStrike">
              <a:latin typeface="Arial"/>
            </a:endParaRPr>
          </a:p>
          <a:p>
            <a:pPr>
              <a:lnSpc>
                <a:spcPct val="100000"/>
              </a:lnSpc>
            </a:pPr>
            <a:r>
              <a:rPr b="1" lang="it-IT" sz="1800" spc="-1" strike="noStrike">
                <a:solidFill>
                  <a:srgbClr val="ff0000"/>
                </a:solidFill>
                <a:latin typeface="Times New Roman"/>
                <a:ea typeface="DejaVu Sans"/>
              </a:rPr>
              <a:t>ESERCIZI BALISTICI</a:t>
            </a:r>
            <a:endParaRPr b="0" lang="it-IT" sz="1800" spc="-1" strike="noStrike">
              <a:latin typeface="Arial"/>
            </a:endParaRPr>
          </a:p>
          <a:p>
            <a:pPr>
              <a:lnSpc>
                <a:spcPct val="100000"/>
              </a:lnSpc>
            </a:pPr>
            <a:endParaRPr b="0" lang="it-IT" sz="1800" spc="-1" strike="noStrike">
              <a:latin typeface="Arial"/>
            </a:endParaRPr>
          </a:p>
          <a:p>
            <a:pPr>
              <a:lnSpc>
                <a:spcPct val="100000"/>
              </a:lnSpc>
            </a:pPr>
            <a:r>
              <a:rPr b="0" lang="it-IT" sz="1800" spc="-1" strike="noStrike">
                <a:solidFill>
                  <a:srgbClr val="ff0000"/>
                </a:solidFill>
                <a:latin typeface="Times New Roman"/>
                <a:ea typeface="DejaVu Sans"/>
              </a:rPr>
              <a:t>Più si diventa forti, più diventano necessari esercizi di pliometria ed esercizi balistici per massimizzare la potenza.</a:t>
            </a:r>
            <a:endParaRPr b="0" lang="it-IT" sz="1800" spc="-1" strike="noStrike">
              <a:latin typeface="Arial"/>
            </a:endParaRPr>
          </a:p>
          <a:p>
            <a:pPr>
              <a:lnSpc>
                <a:spcPct val="100000"/>
              </a:lnSpc>
            </a:pPr>
            <a:endParaRPr b="0" lang="it-IT" sz="1800" spc="-1" strike="noStrike">
              <a:latin typeface="Arial"/>
            </a:endParaRPr>
          </a:p>
          <a:p>
            <a:pPr>
              <a:lnSpc>
                <a:spcPct val="100000"/>
              </a:lnSpc>
            </a:pPr>
            <a:r>
              <a:rPr b="0" lang="it-IT" sz="1800" spc="-1" strike="noStrike">
                <a:solidFill>
                  <a:srgbClr val="ff0000"/>
                </a:solidFill>
                <a:latin typeface="Times New Roman"/>
                <a:ea typeface="DejaVu Sans"/>
              </a:rPr>
              <a:t>Più siamo deboli, più investire nello strength training ci darà i risultati migliori.</a:t>
            </a:r>
            <a:endParaRPr b="0" lang="it-IT" sz="1800" spc="-1" strike="noStrike">
              <a:latin typeface="Arial"/>
            </a:endParaRPr>
          </a:p>
        </p:txBody>
      </p:sp>
      <p:sp>
        <p:nvSpPr>
          <p:cNvPr id="148" name="CustomShape 2"/>
          <p:cNvSpPr/>
          <p:nvPr/>
        </p:nvSpPr>
        <p:spPr>
          <a:xfrm>
            <a:off x="1702080" y="864000"/>
            <a:ext cx="5496840" cy="398880"/>
          </a:xfrm>
          <a:prstGeom prst="rect">
            <a:avLst/>
          </a:prstGeom>
          <a:noFill/>
          <a:ln>
            <a:noFill/>
          </a:ln>
        </p:spPr>
        <p:style>
          <a:lnRef idx="0"/>
          <a:fillRef idx="0"/>
          <a:effectRef idx="0"/>
          <a:fontRef idx="minor"/>
        </p:style>
        <p:txBody>
          <a:bodyPr lIns="90000" rIns="90000" tIns="45000" bIns="45000"/>
          <a:p>
            <a:pPr>
              <a:lnSpc>
                <a:spcPct val="100000"/>
              </a:lnSpc>
            </a:pPr>
            <a:r>
              <a:rPr b="1" i="1" lang="it-IT" sz="2200" spc="-1" strike="noStrike">
                <a:solidFill>
                  <a:srgbClr val="ff0000"/>
                </a:solidFill>
                <a:latin typeface="Times New Roman"/>
                <a:ea typeface="DejaVu Sans"/>
              </a:rPr>
              <a:t>COME ALLENARE LA FORZA ESPLOSIVA</a:t>
            </a:r>
            <a:endParaRPr b="0" lang="it-IT" sz="2200" spc="-1" strike="noStrike">
              <a:latin typeface="Arial"/>
            </a:endParaRPr>
          </a:p>
        </p:txBody>
      </p:sp>
    </p:spTree>
  </p:cSld>
  <mc:AlternateContent>
    <mc:Choice Requires="p14">
      <p:transition spd="slow" p14:dur="2000"/>
    </mc:Choice>
    <mc:Fallback>
      <p:transition spd="slow"/>
    </mc:Fallback>
  </mc:AlternateContent>
  <p:timing>
    <p:tnLst>
      <p:par>
        <p:cTn id="45" dur="indefinite" restart="never" nodeType="tmRoot">
          <p:childTnLst>
            <p:seq>
              <p:cTn id="46" dur="indefinite"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9" name="CustomShape 1"/>
          <p:cNvSpPr/>
          <p:nvPr/>
        </p:nvSpPr>
        <p:spPr>
          <a:xfrm>
            <a:off x="1008000" y="864000"/>
            <a:ext cx="6926760" cy="5280120"/>
          </a:xfrm>
          <a:prstGeom prst="rect">
            <a:avLst/>
          </a:prstGeom>
          <a:noFill/>
          <a:ln>
            <a:noFill/>
          </a:ln>
        </p:spPr>
        <p:style>
          <a:lnRef idx="0"/>
          <a:fillRef idx="0"/>
          <a:effectRef idx="0"/>
          <a:fontRef idx="minor"/>
        </p:style>
        <p:txBody>
          <a:bodyPr lIns="90000" rIns="90000" tIns="45000" bIns="45000"/>
          <a:p>
            <a:pPr algn="ctr">
              <a:lnSpc>
                <a:spcPct val="100000"/>
              </a:lnSpc>
            </a:pPr>
            <a:r>
              <a:rPr b="1" lang="it-IT" sz="1800" spc="-1" strike="noStrike">
                <a:solidFill>
                  <a:srgbClr val="ff0000"/>
                </a:solidFill>
                <a:latin typeface="Times New Roman"/>
                <a:ea typeface="DejaVu Sans"/>
              </a:rPr>
              <a:t>PLIOMETRIA PER L’AUMENTO DELLA POTENZA</a:t>
            </a:r>
            <a:endParaRPr b="0" lang="it-IT" sz="1800" spc="-1" strike="noStrike">
              <a:latin typeface="Arial"/>
            </a:endParaRPr>
          </a:p>
          <a:p>
            <a:pPr>
              <a:lnSpc>
                <a:spcPct val="100000"/>
              </a:lnSpc>
            </a:pPr>
            <a:endParaRPr b="0" lang="it-IT" sz="1800" spc="-1" strike="noStrike">
              <a:latin typeface="Arial"/>
            </a:endParaRPr>
          </a:p>
          <a:p>
            <a:pPr>
              <a:lnSpc>
                <a:spcPct val="100000"/>
              </a:lnSpc>
            </a:pPr>
            <a:r>
              <a:rPr b="0" lang="it-IT" sz="1600" spc="-1" strike="noStrike">
                <a:solidFill>
                  <a:srgbClr val="000000"/>
                </a:solidFill>
                <a:latin typeface="Times New Roman"/>
                <a:ea typeface="DejaVu Sans"/>
              </a:rPr>
              <a:t>Gli esercizi pliometrici enfatizzano una rapida transizione da eccentrica (allungamento) a concentrica (accorciamento).</a:t>
            </a: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Non devono necessariamente imitare un gesto specifico dello sport ma aumentare la forza esplosiva, ma comunque essere in relazione con lo sport stesso.</a:t>
            </a: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2 o 3 sessioni a settimana al massimo sono appropriate.</a:t>
            </a: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Tra i migliori esercizi pliometrici per lower body:</a:t>
            </a:r>
            <a:endParaRPr b="0" lang="it-IT" sz="1600" spc="-1" strike="noStrike">
              <a:latin typeface="Arial"/>
            </a:endParaRPr>
          </a:p>
          <a:p>
            <a:pPr>
              <a:lnSpc>
                <a:spcPct val="100000"/>
              </a:lnSpc>
            </a:pP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Jump Squat (sfrutta lo Stretch-Shortening-Cycle)</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Tuck Jump</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Depth Jump (salto da box basso che enfatizza eccentrica sfruttando maggiore SSC)</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Box Jump</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Depth Jump to Box Jump</a:t>
            </a:r>
            <a:endParaRPr b="0" lang="it-IT" sz="1600" spc="-1" strike="noStrike">
              <a:latin typeface="Arial"/>
            </a:endParaRPr>
          </a:p>
          <a:p>
            <a:pPr>
              <a:lnSpc>
                <a:spcPct val="100000"/>
              </a:lnSpc>
            </a:pPr>
            <a:endParaRPr b="0" lang="it-IT" sz="1600" spc="-1" strike="noStrike">
              <a:latin typeface="Arial"/>
            </a:endParaRPr>
          </a:p>
        </p:txBody>
      </p:sp>
    </p:spTree>
  </p:cSld>
  <mc:AlternateContent>
    <mc:Choice Requires="p14">
      <p:transition spd="slow" p14:dur="2000"/>
    </mc:Choice>
    <mc:Fallback>
      <p:transition spd="slow"/>
    </mc:Fallback>
  </mc:AlternateContent>
  <p:timing>
    <p:tnLst>
      <p:par>
        <p:cTn id="47" dur="indefinite" restart="never" nodeType="tmRoot">
          <p:childTnLst>
            <p:seq>
              <p:cTn id="48" dur="indefinite" nodeType="mainSeq"/>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0" name="CustomShape 1"/>
          <p:cNvSpPr/>
          <p:nvPr/>
        </p:nvSpPr>
        <p:spPr>
          <a:xfrm>
            <a:off x="936720" y="360000"/>
            <a:ext cx="7486920" cy="7512120"/>
          </a:xfrm>
          <a:prstGeom prst="rect">
            <a:avLst/>
          </a:prstGeom>
          <a:noFill/>
          <a:ln>
            <a:noFill/>
          </a:ln>
        </p:spPr>
        <p:style>
          <a:lnRef idx="0"/>
          <a:fillRef idx="0"/>
          <a:effectRef idx="0"/>
          <a:fontRef idx="minor"/>
        </p:style>
        <p:txBody>
          <a:bodyPr lIns="90000" rIns="90000" tIns="45000" bIns="45000"/>
          <a:p>
            <a:pPr>
              <a:lnSpc>
                <a:spcPct val="100000"/>
              </a:lnSpc>
            </a:pPr>
            <a:endParaRPr b="0" lang="it-IT" sz="1800" spc="-1" strike="noStrike">
              <a:latin typeface="Arial"/>
            </a:endParaRPr>
          </a:p>
          <a:p>
            <a:pPr>
              <a:lnSpc>
                <a:spcPct val="100000"/>
              </a:lnSpc>
            </a:pPr>
            <a:endParaRPr b="0" lang="it-IT" sz="1800" spc="-1" strike="noStrike">
              <a:latin typeface="Arial"/>
            </a:endParaRPr>
          </a:p>
          <a:p>
            <a:pPr>
              <a:lnSpc>
                <a:spcPct val="100000"/>
              </a:lnSpc>
            </a:pPr>
            <a:r>
              <a:rPr b="0" lang="it-IT" sz="1600" spc="-1" strike="noStrike">
                <a:solidFill>
                  <a:srgbClr val="000000"/>
                </a:solidFill>
                <a:latin typeface="Times New Roman"/>
                <a:ea typeface="DejaVu Sans"/>
              </a:rPr>
              <a:t>Fondamentali in quegli sport che includono lancio, combattimento, propulsione.</a:t>
            </a: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La distanza di lancio, velocity e peak power dell’upper body sono significativamente aumentati quando anche il lower body viene utilizzato nel movimento.</a:t>
            </a: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Si possono usare carichi dal 30 al 60% dell’1RM.</a:t>
            </a: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Esercizi pliometrici e palle mediche devono essere reputati essenziali per l’upper body power training.</a:t>
            </a:r>
            <a:endParaRPr b="0" lang="it-IT" sz="1600" spc="-1" strike="noStrike">
              <a:latin typeface="Arial"/>
            </a:endParaRPr>
          </a:p>
          <a:p>
            <a:pPr>
              <a:lnSpc>
                <a:spcPct val="100000"/>
              </a:lnSpc>
            </a:pP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Tra gli esercizi balistici per upper body, possiamo utilizzare:</a:t>
            </a:r>
            <a:endParaRPr b="0" lang="it-IT" sz="1600" spc="-1" strike="noStrike">
              <a:latin typeface="Arial"/>
            </a:endParaRPr>
          </a:p>
          <a:p>
            <a:pPr>
              <a:lnSpc>
                <a:spcPct val="100000"/>
              </a:lnSpc>
            </a:pP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Jump Push-Up (novizio)</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Band Push-Up (intermedio)</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Panca Piana</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Panca Piana con elastico (intermedio)</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Rematore con elastico in piedi (novizio)</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Seal Row (intermedio)</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Chest-Pass (novizio)</a:t>
            </a:r>
            <a:endParaRPr b="0" lang="it-IT" sz="1600" spc="-1" strike="noStrike">
              <a:latin typeface="Arial"/>
            </a:endParaRPr>
          </a:p>
          <a:p>
            <a:pPr>
              <a:lnSpc>
                <a:spcPct val="100000"/>
              </a:lnSpc>
            </a:pPr>
            <a:endParaRPr b="0" lang="it-IT" sz="1600" spc="-1" strike="noStrike">
              <a:latin typeface="Arial"/>
            </a:endParaRPr>
          </a:p>
        </p:txBody>
      </p:sp>
    </p:spTree>
  </p:cSld>
  <mc:AlternateContent>
    <mc:Choice Requires="p14">
      <p:transition spd="slow" p14:dur="2000"/>
    </mc:Choice>
    <mc:Fallback>
      <p:transition spd="slow"/>
    </mc:Fallback>
  </mc:AlternateContent>
  <p:timing>
    <p:tnLst>
      <p:par>
        <p:cTn id="49" dur="indefinite" restart="never" nodeType="tmRoot">
          <p:childTnLst>
            <p:seq>
              <p:cTn id="50" dur="indefinite" nodeType="mainSeq"/>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1" name="CustomShape 1"/>
          <p:cNvSpPr/>
          <p:nvPr/>
        </p:nvSpPr>
        <p:spPr>
          <a:xfrm>
            <a:off x="1080000" y="864000"/>
            <a:ext cx="6839640" cy="541440"/>
          </a:xfrm>
          <a:prstGeom prst="rect">
            <a:avLst/>
          </a:prstGeom>
          <a:noFill/>
          <a:ln>
            <a:noFill/>
          </a:ln>
        </p:spPr>
        <p:style>
          <a:lnRef idx="0"/>
          <a:fillRef idx="0"/>
          <a:effectRef idx="0"/>
          <a:fontRef idx="minor"/>
        </p:style>
        <p:txBody>
          <a:bodyPr lIns="90000" rIns="90000" tIns="45000" bIns="45000"/>
          <a:p>
            <a:pPr algn="ctr">
              <a:lnSpc>
                <a:spcPct val="100000"/>
              </a:lnSpc>
            </a:pPr>
            <a:r>
              <a:rPr b="1" lang="it-IT" sz="1600" spc="-1" strike="noStrike">
                <a:solidFill>
                  <a:srgbClr val="ff0000"/>
                </a:solidFill>
                <a:latin typeface="Times New Roman"/>
              </a:rPr>
              <a:t>ESERCITAZIONI PER MIGLIORARE LA FORZA ESPLOSIVA CON LA PLIOMETRIA</a:t>
            </a:r>
            <a:endParaRPr b="0" lang="it-IT" sz="1600" spc="-1" strike="noStrike">
              <a:latin typeface="Arial"/>
            </a:endParaRPr>
          </a:p>
        </p:txBody>
      </p:sp>
      <p:graphicFrame>
        <p:nvGraphicFramePr>
          <p:cNvPr id="152" name="Table 2"/>
          <p:cNvGraphicFramePr/>
          <p:nvPr/>
        </p:nvGraphicFramePr>
        <p:xfrm>
          <a:off x="1296000" y="1561320"/>
          <a:ext cx="6479280" cy="4465080"/>
        </p:xfrm>
        <a:graphic>
          <a:graphicData uri="http://schemas.openxmlformats.org/drawingml/2006/table">
            <a:tbl>
              <a:tblPr/>
              <a:tblGrid>
                <a:gridCol w="3238920"/>
                <a:gridCol w="3240720"/>
              </a:tblGrid>
              <a:tr h="735120">
                <a:tc>
                  <a:txBody>
                    <a:bodyPr lIns="90000" rIns="90000"/>
                    <a:p>
                      <a:pPr algn="ctr">
                        <a:lnSpc>
                          <a:spcPct val="100000"/>
                        </a:lnSpc>
                      </a:pPr>
                      <a:r>
                        <a:rPr b="1" lang="it-IT" sz="1500" spc="-1" strike="noStrike">
                          <a:latin typeface="Times New Roman"/>
                        </a:rPr>
                        <a:t>BOX JUMP</a:t>
                      </a:r>
                      <a:endParaRPr b="0" lang="it-IT" sz="15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p>
                      <a:pPr algn="ctr">
                        <a:lnSpc>
                          <a:spcPct val="100000"/>
                        </a:lnSpc>
                      </a:pPr>
                      <a:r>
                        <a:rPr b="0" lang="it-IT" sz="1600" spc="-1" strike="noStrike">
                          <a:latin typeface="Times New Roman"/>
                        </a:rPr>
                        <a:t>Dai 20 ai 30 balzi divisi in 8 serie.</a:t>
                      </a:r>
                      <a:endParaRPr b="0" lang="it-IT" sz="1600" spc="-1" strike="noStrike">
                        <a:latin typeface="Arial"/>
                      </a:endParaRPr>
                    </a:p>
                    <a:p>
                      <a:pPr algn="ctr">
                        <a:lnSpc>
                          <a:spcPct val="100000"/>
                        </a:lnSpc>
                      </a:pPr>
                      <a:r>
                        <a:rPr b="0" lang="it-IT" sz="1600" spc="-1" strike="noStrike">
                          <a:latin typeface="Times New Roman"/>
                        </a:rPr>
                        <a:t>REC.3’-4’</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r>
              <a:tr h="785520">
                <a:tc>
                  <a:txBody>
                    <a:bodyPr lIns="90000" rIns="90000"/>
                    <a:p>
                      <a:pPr algn="ctr">
                        <a:lnSpc>
                          <a:spcPct val="100000"/>
                        </a:lnSpc>
                      </a:pPr>
                      <a:r>
                        <a:rPr b="1" lang="it-IT" sz="1600" spc="-1" strike="noStrike">
                          <a:latin typeface="Times New Roman"/>
                        </a:rPr>
                        <a:t>JUMP PUSH UPS</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Dalle 30 alle 40 spinte divide in 6 serie.</a:t>
                      </a:r>
                      <a:endParaRPr b="0" lang="it-IT" sz="1600" spc="-1" strike="noStrike">
                        <a:latin typeface="Arial"/>
                      </a:endParaRPr>
                    </a:p>
                    <a:p>
                      <a:pPr algn="ctr">
                        <a:lnSpc>
                          <a:spcPct val="100000"/>
                        </a:lnSpc>
                      </a:pPr>
                      <a:r>
                        <a:rPr b="0" lang="it-IT" sz="1600" spc="-1" strike="noStrike">
                          <a:latin typeface="Times New Roman"/>
                        </a:rPr>
                        <a:t>REC.3’-4’</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735120">
                <a:tc>
                  <a:txBody>
                    <a:bodyPr lIns="90000" rIns="90000"/>
                    <a:p>
                      <a:pPr algn="ctr">
                        <a:lnSpc>
                          <a:spcPct val="100000"/>
                        </a:lnSpc>
                      </a:pPr>
                      <a:r>
                        <a:rPr b="1" lang="it-IT" sz="1800" spc="-1" strike="noStrike">
                          <a:latin typeface="Times New Roman"/>
                        </a:rPr>
                        <a:t>SEATED BOXE JUMP</a:t>
                      </a:r>
                      <a:endParaRPr b="0" lang="it-IT" sz="1800" spc="-1" strike="noStrike">
                        <a:latin typeface="Arial"/>
                      </a:endParaRPr>
                    </a:p>
                    <a:p>
                      <a:pPr algn="ctr">
                        <a:lnSpc>
                          <a:spcPct val="100000"/>
                        </a:lnSpc>
                      </a:pPr>
                      <a:r>
                        <a:rPr b="1" lang="it-IT" sz="1800" spc="-1" strike="noStrike">
                          <a:latin typeface="Times New Roman"/>
                        </a:rPr>
                        <a:t>O KNEELING JUMP</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gn="ctr">
                        <a:lnSpc>
                          <a:spcPct val="100000"/>
                        </a:lnSpc>
                      </a:pPr>
                      <a:r>
                        <a:rPr b="0" lang="it-IT" sz="1600" spc="-1" strike="noStrike">
                          <a:latin typeface="Times New Roman"/>
                        </a:rPr>
                        <a:t>5setsx5reps</a:t>
                      </a:r>
                      <a:endParaRPr b="0" lang="it-IT" sz="1600" spc="-1" strike="noStrike">
                        <a:latin typeface="Arial"/>
                      </a:endParaRPr>
                    </a:p>
                    <a:p>
                      <a:pPr algn="ctr">
                        <a:lnSpc>
                          <a:spcPct val="100000"/>
                        </a:lnSpc>
                      </a:pPr>
                      <a:r>
                        <a:rPr b="0" lang="it-IT" sz="1600" spc="-1" strike="noStrike">
                          <a:latin typeface="Times New Roman"/>
                        </a:rPr>
                        <a:t>REC.2’30’’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735120">
                <a:tc>
                  <a:txBody>
                    <a:bodyPr lIns="90000" rIns="90000"/>
                    <a:p>
                      <a:pPr algn="ctr">
                        <a:lnSpc>
                          <a:spcPct val="100000"/>
                        </a:lnSpc>
                      </a:pPr>
                      <a:r>
                        <a:rPr b="1" lang="it-IT" sz="1800" spc="-1" strike="noStrike">
                          <a:latin typeface="Times New Roman"/>
                        </a:rPr>
                        <a:t>CHEST PASS </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600" spc="-1" strike="noStrike">
                          <a:latin typeface="Times New Roman"/>
                        </a:rPr>
                        <a:t>4setsx8 lanci frontali o con rotazione</a:t>
                      </a:r>
                      <a:endParaRPr b="0" lang="it-IT" sz="1600" spc="-1" strike="noStrike">
                        <a:latin typeface="Arial"/>
                      </a:endParaRPr>
                    </a:p>
                    <a:p>
                      <a:pPr algn="ctr">
                        <a:lnSpc>
                          <a:spcPct val="100000"/>
                        </a:lnSpc>
                      </a:pPr>
                      <a:r>
                        <a:rPr b="0" lang="it-IT" sz="1600" spc="-1" strike="noStrike">
                          <a:latin typeface="Times New Roman"/>
                        </a:rPr>
                        <a:t>REC.1’30’’</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735120">
                <a:tc>
                  <a:txBody>
                    <a:bodyPr lIns="90000" rIns="90000"/>
                    <a:p>
                      <a:pPr algn="ctr">
                        <a:lnSpc>
                          <a:spcPct val="100000"/>
                        </a:lnSpc>
                      </a:pPr>
                      <a:r>
                        <a:rPr b="1" lang="it-IT" sz="1800" spc="-1" strike="noStrike">
                          <a:latin typeface="Times New Roman"/>
                        </a:rPr>
                        <a:t>MED BALL THROW</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p>
                      <a:pPr algn="ctr">
                        <a:lnSpc>
                          <a:spcPct val="100000"/>
                        </a:lnSpc>
                      </a:pPr>
                      <a:r>
                        <a:rPr b="0" lang="it-IT" sz="1600" spc="-1" strike="noStrike">
                          <a:latin typeface="Times New Roman"/>
                        </a:rPr>
                        <a:t>Dai 40 ai 60 lanci esplosivi su un materassino o pavimento morbido</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739080">
                <a:tc>
                  <a:txBody>
                    <a:bodyPr lIns="90000" rIns="90000"/>
                    <a:p>
                      <a:pPr algn="ctr">
                        <a:lnSpc>
                          <a:spcPct val="100000"/>
                        </a:lnSpc>
                      </a:pPr>
                      <a:r>
                        <a:rPr b="1" lang="it-IT" sz="1800" spc="-1" strike="noStrike">
                          <a:latin typeface="Times New Roman"/>
                        </a:rPr>
                        <a:t>ROWS WITH DUMBELLS </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p>
                      <a:pPr algn="ctr">
                        <a:lnSpc>
                          <a:spcPct val="100000"/>
                        </a:lnSpc>
                      </a:pPr>
                      <a:r>
                        <a:rPr b="0" lang="it-IT" sz="1800" spc="-1" strike="noStrike">
                          <a:latin typeface="Times New Roman"/>
                        </a:rPr>
                        <a:t>Dalle 40 alle 60 tirate esplosive</a:t>
                      </a:r>
                      <a:endParaRPr b="0" lang="it-IT"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bl>
          </a:graphicData>
        </a:graphic>
      </p:graphicFrame>
    </p:spTree>
  </p:cSld>
  <mc:AlternateContent>
    <mc:Choice Requires="p14">
      <p:transition spd="slow" p14:dur="2000"/>
    </mc:Choice>
    <mc:Fallback>
      <p:transition spd="slow"/>
    </mc:Fallback>
  </mc:AlternateContent>
  <p:timing>
    <p:tnLst>
      <p:par>
        <p:cTn id="51" dur="indefinite" restart="never" nodeType="tmRoot">
          <p:childTnLst>
            <p:seq>
              <p:cTn id="52" dur="indefinite" nodeType="mainSeq"/>
              <p:prevCondLst>
                <p:cond delay="0" evt="onPrev">
                  <p:tgtEl>
                    <p:sldTgt/>
                  </p:tgtEl>
                </p:cond>
              </p:prevCondLst>
              <p:nextCondLst>
                <p:cond delay="0" evt="onNext">
                  <p:tgtEl>
                    <p:sldTgt/>
                  </p:tgtEl>
                </p:cond>
              </p:nextCondLst>
            </p:seq>
          </p:childTnLst>
        </p:cTn>
      </p:par>
    </p:tnLst>
  </p:timing>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3" name="TextShape 1"/>
          <p:cNvSpPr txBox="1"/>
          <p:nvPr/>
        </p:nvSpPr>
        <p:spPr>
          <a:xfrm>
            <a:off x="1368000" y="936000"/>
            <a:ext cx="6408000" cy="372240"/>
          </a:xfrm>
          <a:prstGeom prst="rect">
            <a:avLst/>
          </a:prstGeom>
          <a:noFill/>
          <a:ln>
            <a:noFill/>
          </a:ln>
        </p:spPr>
        <p:txBody>
          <a:bodyPr lIns="90000" rIns="90000" tIns="45000" bIns="45000"/>
          <a:p>
            <a:pPr algn="ctr"/>
            <a:r>
              <a:rPr b="1" i="1" lang="it-IT" sz="2000" spc="-1" strike="noStrike">
                <a:solidFill>
                  <a:srgbClr val="ff0000"/>
                </a:solidFill>
                <a:latin typeface="Times New Roman"/>
              </a:rPr>
              <a:t>IL COMPLEX TRAINING PER LA FORZA ESPLOSIVA</a:t>
            </a:r>
            <a:endParaRPr b="0" lang="it-IT" sz="2000" spc="-1" strike="noStrike">
              <a:latin typeface="Arial"/>
            </a:endParaRPr>
          </a:p>
        </p:txBody>
      </p:sp>
      <p:sp>
        <p:nvSpPr>
          <p:cNvPr id="154" name="TextShape 2"/>
          <p:cNvSpPr txBox="1"/>
          <p:nvPr/>
        </p:nvSpPr>
        <p:spPr>
          <a:xfrm>
            <a:off x="936000" y="1440000"/>
            <a:ext cx="7056000" cy="1861920"/>
          </a:xfrm>
          <a:prstGeom prst="rect">
            <a:avLst/>
          </a:prstGeom>
          <a:noFill/>
          <a:ln>
            <a:noFill/>
          </a:ln>
        </p:spPr>
        <p:txBody>
          <a:bodyPr lIns="90000" rIns="90000" tIns="45000" bIns="45000"/>
          <a:p>
            <a:r>
              <a:rPr b="0" lang="it-IT" sz="1800" spc="-1" strike="noStrike">
                <a:latin typeface="Times New Roman"/>
              </a:rPr>
              <a:t>Per riuscire ad unire i benefici dell’allenamento della forza massimale ed esplosiva,soprattutto quando la preparazione fisica diventa via,via più specifica possiamo ricorrere ad allenamenti che richiamino una gestualità aspecifica di forza,uniti ad un lavoro specifico sulla tecnica del judoka.</a:t>
            </a:r>
            <a:endParaRPr b="0" lang="it-IT" sz="1800" spc="-1" strike="noStrike">
              <a:latin typeface="Arial"/>
            </a:endParaRPr>
          </a:p>
          <a:p>
            <a:r>
              <a:rPr b="0" lang="it-IT" sz="1800" spc="-1" strike="noStrike">
                <a:latin typeface="Times New Roman"/>
              </a:rPr>
              <a:t>Queste tipologie di lavoro sono adatte soprattutto ad atleti intermedi e avanzati che hanno oramai consolidato lo schema motorio nella stragrande maggioranza degli esercizi di preparazione atletica e più sport specifici.</a:t>
            </a:r>
            <a:endParaRPr b="0" lang="it-IT" sz="1800" spc="-1" strike="noStrike">
              <a:latin typeface="Arial"/>
            </a:endParaRPr>
          </a:p>
        </p:txBody>
      </p:sp>
      <p:sp>
        <p:nvSpPr>
          <p:cNvPr id="155" name="TextShape 3"/>
          <p:cNvSpPr txBox="1"/>
          <p:nvPr/>
        </p:nvSpPr>
        <p:spPr>
          <a:xfrm>
            <a:off x="864000" y="3528000"/>
            <a:ext cx="6912000" cy="2160000"/>
          </a:xfrm>
          <a:prstGeom prst="rect">
            <a:avLst/>
          </a:prstGeom>
          <a:noFill/>
          <a:ln>
            <a:noFill/>
          </a:ln>
        </p:spPr>
        <p:txBody>
          <a:bodyPr lIns="90000" rIns="90000" tIns="45000" bIns="45000"/>
          <a:p>
            <a:r>
              <a:rPr b="0" lang="it-IT" sz="1600" spc="-1" strike="noStrike">
                <a:latin typeface="Times New Roman"/>
              </a:rPr>
              <a:t>    </a:t>
            </a:r>
            <a:r>
              <a:rPr b="0" lang="it-IT" sz="1600" spc="-1" strike="noStrike">
                <a:latin typeface="Times New Roman"/>
              </a:rPr>
              <a:t>SQUAT JUMP                                         PROIEZIONI </a:t>
            </a:r>
            <a:endParaRPr b="0" lang="it-IT" sz="1600" spc="-1" strike="noStrike">
              <a:latin typeface="Arial"/>
            </a:endParaRPr>
          </a:p>
          <a:p>
            <a:r>
              <a:rPr b="0" lang="it-IT" sz="1600" spc="-1" strike="noStrike">
                <a:latin typeface="Times New Roman"/>
              </a:rPr>
              <a:t>  </a:t>
            </a:r>
            <a:endParaRPr b="0" lang="it-IT" sz="1600" spc="-1" strike="noStrike">
              <a:latin typeface="Arial"/>
            </a:endParaRPr>
          </a:p>
          <a:p>
            <a:r>
              <a:rPr b="0" lang="it-IT" sz="1600" spc="-1" strike="noStrike">
                <a:latin typeface="Times New Roman"/>
              </a:rPr>
              <a:t>   </a:t>
            </a:r>
            <a:r>
              <a:rPr b="0" lang="it-IT" sz="1600" spc="-1" strike="noStrike">
                <a:latin typeface="Times New Roman"/>
              </a:rPr>
              <a:t>6 salti esplosivi                +                6 proiezioni esplosive </a:t>
            </a:r>
            <a:endParaRPr b="0" lang="it-IT" sz="1600" spc="-1" strike="noStrike">
              <a:latin typeface="Arial"/>
            </a:endParaRPr>
          </a:p>
          <a:p>
            <a:r>
              <a:rPr b="0" lang="it-IT" sz="1600" spc="-1" strike="noStrike">
                <a:latin typeface="Times New Roman"/>
              </a:rPr>
              <a:t>                                                          </a:t>
            </a:r>
            <a:r>
              <a:rPr b="0" lang="it-IT" sz="1600" spc="-1" strike="noStrike">
                <a:latin typeface="Times New Roman"/>
              </a:rPr>
              <a:t>( per renderle più veloci,usare 2 uke)</a:t>
            </a:r>
            <a:endParaRPr b="0" lang="it-IT" sz="1600" spc="-1" strike="noStrike">
              <a:latin typeface="Arial"/>
            </a:endParaRPr>
          </a:p>
          <a:p>
            <a:endParaRPr b="0" lang="it-IT" sz="1600" spc="-1" strike="noStrike">
              <a:latin typeface="Arial"/>
            </a:endParaRPr>
          </a:p>
          <a:p>
            <a:r>
              <a:rPr b="0" lang="it-IT" sz="1600" spc="-1" strike="noStrike">
                <a:latin typeface="Times New Roman"/>
              </a:rPr>
              <a:t>CLAP PUSH UPS                                       PROIEZIONI</a:t>
            </a:r>
            <a:endParaRPr b="0" lang="it-IT" sz="1600" spc="-1" strike="noStrike">
              <a:latin typeface="Arial"/>
            </a:endParaRPr>
          </a:p>
          <a:p>
            <a:endParaRPr b="0" lang="it-IT" sz="1600" spc="-1" strike="noStrike">
              <a:latin typeface="Arial"/>
            </a:endParaRPr>
          </a:p>
          <a:p>
            <a:r>
              <a:rPr b="0" lang="it-IT" sz="1600" spc="-1" strike="noStrike">
                <a:latin typeface="Times New Roman"/>
              </a:rPr>
              <a:t>  </a:t>
            </a:r>
            <a:r>
              <a:rPr b="0" lang="it-IT" sz="1600" spc="-1" strike="noStrike">
                <a:latin typeface="Times New Roman"/>
              </a:rPr>
              <a:t>6 push ups esplosivi         +                  6 proiezioni esplosive</a:t>
            </a:r>
            <a:endParaRPr b="0" lang="it-IT" sz="1600" spc="-1" strike="noStrike">
              <a:latin typeface="Arial"/>
            </a:endParaRPr>
          </a:p>
        </p:txBody>
      </p:sp>
      <p:sp>
        <p:nvSpPr>
          <p:cNvPr id="156" name="CustomShape 4"/>
          <p:cNvSpPr/>
          <p:nvPr/>
        </p:nvSpPr>
        <p:spPr>
          <a:xfrm>
            <a:off x="2664000" y="3672000"/>
            <a:ext cx="1224000" cy="288000"/>
          </a:xfrm>
          <a:custGeom>
            <a:avLst/>
            <a:gdLst/>
            <a:ahLst/>
            <a:rect l="0" t="0" r="r" b="b"/>
            <a:pathLst>
              <a:path w="3402" h="802">
                <a:moveTo>
                  <a:pt x="0" y="200"/>
                </a:moveTo>
                <a:lnTo>
                  <a:pt x="2550" y="200"/>
                </a:lnTo>
                <a:lnTo>
                  <a:pt x="2550" y="0"/>
                </a:lnTo>
                <a:lnTo>
                  <a:pt x="3401" y="400"/>
                </a:lnTo>
                <a:lnTo>
                  <a:pt x="2550" y="801"/>
                </a:lnTo>
                <a:lnTo>
                  <a:pt x="2550" y="600"/>
                </a:lnTo>
                <a:lnTo>
                  <a:pt x="0" y="600"/>
                </a:lnTo>
                <a:lnTo>
                  <a:pt x="0" y="200"/>
                </a:lnTo>
              </a:path>
            </a:pathLst>
          </a:custGeom>
          <a:solidFill>
            <a:srgbClr val="729fcf"/>
          </a:solidFill>
          <a:ln>
            <a:solidFill>
              <a:srgbClr val="3465a4"/>
            </a:solidFill>
          </a:ln>
        </p:spPr>
        <p:style>
          <a:lnRef idx="0"/>
          <a:fillRef idx="0"/>
          <a:effectRef idx="0"/>
          <a:fontRef idx="minor"/>
        </p:style>
      </p:sp>
      <p:sp>
        <p:nvSpPr>
          <p:cNvPr id="157" name="CustomShape 5"/>
          <p:cNvSpPr/>
          <p:nvPr/>
        </p:nvSpPr>
        <p:spPr>
          <a:xfrm>
            <a:off x="2736000" y="4536000"/>
            <a:ext cx="1152000" cy="288000"/>
          </a:xfrm>
          <a:custGeom>
            <a:avLst/>
            <a:gdLst/>
            <a:ahLst/>
            <a:rect l="0" t="0" r="r" b="b"/>
            <a:pathLst>
              <a:path w="3202" h="802">
                <a:moveTo>
                  <a:pt x="0" y="200"/>
                </a:moveTo>
                <a:lnTo>
                  <a:pt x="2400" y="200"/>
                </a:lnTo>
                <a:lnTo>
                  <a:pt x="2400" y="0"/>
                </a:lnTo>
                <a:lnTo>
                  <a:pt x="3201" y="400"/>
                </a:lnTo>
                <a:lnTo>
                  <a:pt x="2400" y="801"/>
                </a:lnTo>
                <a:lnTo>
                  <a:pt x="2400" y="600"/>
                </a:lnTo>
                <a:lnTo>
                  <a:pt x="0" y="600"/>
                </a:lnTo>
                <a:lnTo>
                  <a:pt x="0" y="200"/>
                </a:lnTo>
              </a:path>
            </a:pathLst>
          </a:custGeom>
          <a:solidFill>
            <a:srgbClr val="729fcf"/>
          </a:solidFill>
          <a:ln>
            <a:solidFill>
              <a:srgbClr val="3465a4"/>
            </a:solidFill>
          </a:ln>
        </p:spPr>
        <p:style>
          <a:lnRef idx="0"/>
          <a:fillRef idx="0"/>
          <a:effectRef idx="0"/>
          <a:fontRef idx="minor"/>
        </p:style>
      </p:sp>
    </p:spTree>
  </p:cSld>
  <mc:AlternateContent>
    <mc:Choice Requires="p14">
      <p:transition spd="slow" p14:dur="2000"/>
    </mc:Choice>
    <mc:Fallback>
      <p:transition spd="slow"/>
    </mc:Fallback>
  </mc:AlternateContent>
  <p:timing>
    <p:tnLst>
      <p:par>
        <p:cTn id="53" dur="indefinite" restart="never" nodeType="tmRoot">
          <p:childTnLst>
            <p:seq>
              <p:cTn id="54" dur="indefinite" nodeType="mainSeq"/>
              <p:prevCondLst>
                <p:cond delay="0" evt="onPrev">
                  <p:tgtEl>
                    <p:sldTgt/>
                  </p:tgtEl>
                </p:cond>
              </p:prevCondLst>
              <p:nextCondLst>
                <p:cond delay="0" evt="onNext">
                  <p:tgtEl>
                    <p:sldTgt/>
                  </p:tgtEl>
                </p:cond>
              </p:nextCondLst>
            </p:seq>
          </p:childTnLst>
        </p:cTn>
      </p:par>
    </p:tnLst>
  </p:timing>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8" name="CustomShape 1"/>
          <p:cNvSpPr/>
          <p:nvPr/>
        </p:nvSpPr>
        <p:spPr>
          <a:xfrm>
            <a:off x="1224000" y="824400"/>
            <a:ext cx="6478920" cy="39852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200" spc="-1" strike="noStrike">
                <a:solidFill>
                  <a:srgbClr val="ff0000"/>
                </a:solidFill>
                <a:latin typeface="Times New Roman"/>
                <a:ea typeface="DejaVu Sans"/>
              </a:rPr>
              <a:t>COME ALLENARE LA FORZA RESISTENTE</a:t>
            </a:r>
            <a:endParaRPr b="0" lang="it-IT" sz="2200" spc="-1" strike="noStrike">
              <a:latin typeface="Arial"/>
            </a:endParaRPr>
          </a:p>
        </p:txBody>
      </p:sp>
      <p:sp>
        <p:nvSpPr>
          <p:cNvPr id="159" name="CustomShape 2"/>
          <p:cNvSpPr/>
          <p:nvPr/>
        </p:nvSpPr>
        <p:spPr>
          <a:xfrm>
            <a:off x="921240" y="1253160"/>
            <a:ext cx="7198920" cy="4415040"/>
          </a:xfrm>
          <a:prstGeom prst="rect">
            <a:avLst/>
          </a:prstGeom>
          <a:noFill/>
          <a:ln>
            <a:noFill/>
          </a:ln>
        </p:spPr>
        <p:style>
          <a:lnRef idx="0"/>
          <a:fillRef idx="0"/>
          <a:effectRef idx="0"/>
          <a:fontRef idx="minor"/>
        </p:style>
        <p:txBody>
          <a:bodyPr lIns="90000" rIns="90000" tIns="45000" bIns="45000"/>
          <a:p>
            <a:pPr>
              <a:lnSpc>
                <a:spcPct val="100000"/>
              </a:lnSpc>
            </a:pPr>
            <a:r>
              <a:rPr b="0" lang="it-IT" sz="1800" spc="-1" strike="noStrike">
                <a:solidFill>
                  <a:srgbClr val="000000"/>
                </a:solidFill>
                <a:latin typeface="Times New Roman"/>
                <a:ea typeface="DejaVu Sans"/>
              </a:rPr>
              <a:t>La forza resistente è la capacità dell'organismo di resistere ad un carico di lavoro protratto nell'arco di tempo.</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La forza resistente può essere classificata in:</a:t>
            </a:r>
            <a:endParaRPr b="0" lang="it-IT" sz="1800" spc="-1" strike="noStrike">
              <a:latin typeface="Arial"/>
            </a:endParaRPr>
          </a:p>
          <a:p>
            <a:pPr>
              <a:lnSpc>
                <a:spcPct val="100000"/>
              </a:lnSpc>
            </a:pP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Resistenza alla rapidità o velocità, che dura dai 10" ai 35"</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Forza resistente di breve durata, che dura dai 35" ai 2'</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Forza resistente di media durata, che dura dai 2' ai 10'</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Forza resistente di lunga durata:</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- 1° tipo 10-35'</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- 2° tipo 35-90'</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- 3° tipo 90-360'</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- 4° tipo &gt;360'</a:t>
            </a:r>
            <a:endParaRPr b="0" lang="it-IT" sz="1800" spc="-1" strike="noStrike">
              <a:latin typeface="Arial"/>
            </a:endParaRPr>
          </a:p>
        </p:txBody>
      </p:sp>
      <p:pic>
        <p:nvPicPr>
          <p:cNvPr id="160" name="" descr=""/>
          <p:cNvPicPr/>
          <p:nvPr/>
        </p:nvPicPr>
        <p:blipFill>
          <a:blip r:embed="rId1"/>
          <a:stretch/>
        </p:blipFill>
        <p:spPr>
          <a:xfrm>
            <a:off x="2808000" y="3528720"/>
            <a:ext cx="5351760" cy="2590920"/>
          </a:xfrm>
          <a:prstGeom prst="rect">
            <a:avLst/>
          </a:prstGeom>
          <a:ln>
            <a:noFill/>
          </a:ln>
        </p:spPr>
      </p:pic>
    </p:spTree>
  </p:cSld>
  <mc:AlternateContent>
    <mc:Choice Requires="p14">
      <p:transition spd="slow" p14:dur="2000"/>
    </mc:Choice>
    <mc:Fallback>
      <p:transition spd="slow"/>
    </mc:Fallback>
  </mc:AlternateContent>
  <p:timing>
    <p:tnLst>
      <p:par>
        <p:cTn id="55" dur="indefinite" restart="never" nodeType="tmRoot">
          <p:childTnLst>
            <p:seq>
              <p:cTn id="56" dur="indefinite" nodeType="mainSeq"/>
              <p:prevCondLst>
                <p:cond delay="0" evt="onPrev">
                  <p:tgtEl>
                    <p:sldTgt/>
                  </p:tgtEl>
                </p:cond>
              </p:prevCondLst>
              <p:nextCondLst>
                <p:cond delay="0" evt="onNext">
                  <p:tgtEl>
                    <p:sldTgt/>
                  </p:tgtEl>
                </p:cond>
              </p:nextCondLst>
            </p:seq>
          </p:childTnLst>
        </p:cTn>
      </p:par>
    </p:tnLst>
  </p:timing>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161" name="Table 1"/>
          <p:cNvGraphicFramePr/>
          <p:nvPr/>
        </p:nvGraphicFramePr>
        <p:xfrm>
          <a:off x="1188720" y="3451320"/>
          <a:ext cx="6623640" cy="1993320"/>
        </p:xfrm>
        <a:graphic>
          <a:graphicData uri="http://schemas.openxmlformats.org/drawingml/2006/table">
            <a:tbl>
              <a:tblPr/>
              <a:tblGrid>
                <a:gridCol w="1324080"/>
                <a:gridCol w="1324080"/>
                <a:gridCol w="1324080"/>
                <a:gridCol w="1324080"/>
                <a:gridCol w="1327680"/>
              </a:tblGrid>
              <a:tr h="137160">
                <a:tc>
                  <a:txBody>
                    <a:bodyPr lIns="90000" rIns="90000" tIns="46800" bIns="46800"/>
                    <a:p>
                      <a:pPr algn="ctr"/>
                      <a:r>
                        <a:rPr b="1" lang="it-IT" sz="1600" spc="-1" strike="noStrike">
                          <a:latin typeface="Times New Roman"/>
                        </a:rPr>
                        <a:t>Intensità di carico</a:t>
                      </a:r>
                      <a:endParaRPr b="0" lang="it-IT" sz="16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tIns="46800" bIns="46800"/>
                    <a:p>
                      <a:pPr algn="ctr"/>
                      <a:r>
                        <a:rPr b="1" lang="it-IT" sz="1600" spc="-1" strike="noStrike">
                          <a:latin typeface="Times New Roman"/>
                        </a:rPr>
                        <a:t>Numero di serie per gruppo muscolare</a:t>
                      </a:r>
                      <a:endParaRPr b="1" lang="it-IT" sz="1600" spc="-1" strike="noStrike">
                        <a:latin typeface="Times New Roman"/>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tIns="46800" bIns="46800"/>
                    <a:p>
                      <a:pPr algn="ctr"/>
                      <a:r>
                        <a:rPr b="1" lang="it-IT" sz="1600" spc="-1" strike="noStrike">
                          <a:latin typeface="Times New Roman"/>
                        </a:rPr>
                        <a:t>Numero di ripetizioni per esercizio</a:t>
                      </a:r>
                      <a:endParaRPr b="1" lang="it-IT" sz="1600" spc="-1" strike="noStrike">
                        <a:latin typeface="Times New Roman"/>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tIns="46800" bIns="46800"/>
                    <a:p>
                      <a:pPr algn="ctr"/>
                      <a:r>
                        <a:rPr b="1" lang="it-IT" sz="1600" spc="-1" strike="noStrike">
                          <a:latin typeface="Times New Roman"/>
                        </a:rPr>
                        <a:t>Tempi di recupero tra le serie</a:t>
                      </a:r>
                      <a:endParaRPr b="1" lang="it-IT" sz="1600" spc="-1" strike="noStrike">
                        <a:latin typeface="Times New Roman"/>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tIns="46800" bIns="46800"/>
                    <a:p>
                      <a:pPr algn="ctr"/>
                      <a:r>
                        <a:rPr b="1" lang="it-IT" sz="1600" spc="-1" strike="noStrike">
                          <a:latin typeface="Times New Roman"/>
                        </a:rPr>
                        <a:t>Ritmo di lavoro</a:t>
                      </a:r>
                      <a:endParaRPr b="1" lang="it-IT" sz="1600" spc="-1" strike="noStrike">
                        <a:latin typeface="Times New Roman"/>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r>
              <a:tr h="901080">
                <a:tc>
                  <a:txBody>
                    <a:bodyPr lIns="90000" rIns="90000" tIns="46800" bIns="46800"/>
                    <a:p>
                      <a:pPr algn="ctr"/>
                      <a:r>
                        <a:rPr b="0" lang="it-IT" sz="1600" spc="-1" strike="noStrike">
                          <a:latin typeface="Times New Roman"/>
                        </a:rPr>
                        <a:t>40-50%</a:t>
                      </a:r>
                      <a:endParaRPr b="0" lang="it-IT" sz="1600" spc="-1" strike="noStrike">
                        <a:latin typeface="Times New Roman"/>
                      </a:endParaRPr>
                    </a:p>
                    <a:p>
                      <a:pPr algn="ctr"/>
                      <a:r>
                        <a:rPr b="0" lang="it-IT" sz="1600" spc="-1" strike="noStrike">
                          <a:latin typeface="Times New Roman"/>
                        </a:rPr>
                        <a:t>(Molto bassa)</a:t>
                      </a:r>
                      <a:endParaRPr b="0" lang="it-IT" sz="1600" spc="-1" strike="noStrike">
                        <a:latin typeface="Times New Roman"/>
                      </a:endParaRPr>
                    </a:p>
                    <a:p>
                      <a:pPr algn="ctr"/>
                      <a:r>
                        <a:rPr b="0" lang="it-IT" sz="1600" spc="-1" strike="noStrike">
                          <a:latin typeface="Times New Roman"/>
                        </a:rPr>
                        <a:t>50-60%</a:t>
                      </a:r>
                      <a:endParaRPr b="0" lang="it-IT" sz="1600" spc="-1" strike="noStrike">
                        <a:latin typeface="Times New Roman"/>
                      </a:endParaRPr>
                    </a:p>
                    <a:p>
                      <a:pPr algn="ctr"/>
                      <a:r>
                        <a:rPr b="0" lang="it-IT" sz="1600" spc="-1" strike="noStrike">
                          <a:latin typeface="Times New Roman"/>
                        </a:rPr>
                        <a:t>(Bassa)</a:t>
                      </a:r>
                      <a:endParaRPr b="0" lang="it-IT" sz="1600" spc="-1" strike="noStrike">
                        <a:latin typeface="Times New Roman"/>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p>
                      <a:pPr algn="ctr"/>
                      <a:r>
                        <a:rPr b="0" lang="it-IT" sz="1600" spc="-1" strike="noStrike">
                          <a:latin typeface="Times New Roman"/>
                        </a:rPr>
                        <a:t>4-5 sets</a:t>
                      </a:r>
                      <a:endParaRPr b="0" lang="it-IT" sz="1600" spc="-1" strike="noStrike">
                        <a:latin typeface="Times New Roman"/>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p>
                      <a:pPr algn="ctr"/>
                      <a:r>
                        <a:rPr b="0" lang="it-IT" sz="1600" spc="-1" strike="noStrike">
                          <a:latin typeface="Times New Roman"/>
                        </a:rPr>
                        <a:t>A esaurimento.</a:t>
                      </a:r>
                      <a:endParaRPr b="0" lang="it-IT" sz="1600" spc="-1" strike="noStrike">
                        <a:latin typeface="Times New Roman"/>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p>
                      <a:pPr algn="ctr"/>
                      <a:r>
                        <a:rPr b="0" lang="it-IT" sz="1600" spc="-1" strike="noStrike">
                          <a:latin typeface="Times New Roman"/>
                        </a:rPr>
                        <a:t>Incompleto 45’’-1’</a:t>
                      </a:r>
                      <a:endParaRPr b="0" lang="it-IT" sz="1600" spc="-1" strike="noStrike">
                        <a:latin typeface="Times New Roman"/>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p>
                      <a:pPr algn="ctr"/>
                      <a:r>
                        <a:rPr b="0" lang="it-IT" sz="1600" spc="-1" strike="noStrike">
                          <a:latin typeface="Times New Roman"/>
                        </a:rPr>
                        <a:t>Fluido e controllato.</a:t>
                      </a:r>
                      <a:endParaRPr b="0" lang="it-IT" sz="1600" spc="-1" strike="noStrike">
                        <a:latin typeface="Times New Roman"/>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bl>
          </a:graphicData>
        </a:graphic>
      </p:graphicFrame>
      <p:sp>
        <p:nvSpPr>
          <p:cNvPr id="162" name="TextShape 2"/>
          <p:cNvSpPr txBox="1"/>
          <p:nvPr/>
        </p:nvSpPr>
        <p:spPr>
          <a:xfrm>
            <a:off x="1296000" y="936000"/>
            <a:ext cx="6336000" cy="372240"/>
          </a:xfrm>
          <a:prstGeom prst="rect">
            <a:avLst/>
          </a:prstGeom>
          <a:noFill/>
          <a:ln>
            <a:noFill/>
          </a:ln>
        </p:spPr>
        <p:txBody>
          <a:bodyPr lIns="90000" rIns="90000" tIns="45000" bIns="45000"/>
          <a:p>
            <a:pPr algn="ctr"/>
            <a:r>
              <a:rPr b="1" i="1" lang="it-IT" sz="2000" spc="-1" strike="noStrike">
                <a:solidFill>
                  <a:srgbClr val="ff0000"/>
                </a:solidFill>
                <a:latin typeface="Times New Roman"/>
              </a:rPr>
              <a:t>METODO DEI CARICHI RIPETUTI</a:t>
            </a:r>
            <a:endParaRPr b="0" lang="it-IT" sz="2000" spc="-1" strike="noStrike">
              <a:latin typeface="Arial"/>
            </a:endParaRPr>
          </a:p>
        </p:txBody>
      </p:sp>
      <p:sp>
        <p:nvSpPr>
          <p:cNvPr id="163" name="TextShape 3"/>
          <p:cNvSpPr txBox="1"/>
          <p:nvPr/>
        </p:nvSpPr>
        <p:spPr>
          <a:xfrm>
            <a:off x="1152000" y="1584000"/>
            <a:ext cx="6768000" cy="1584000"/>
          </a:xfrm>
          <a:prstGeom prst="rect">
            <a:avLst/>
          </a:prstGeom>
          <a:noFill/>
          <a:ln>
            <a:noFill/>
          </a:ln>
        </p:spPr>
        <p:txBody>
          <a:bodyPr lIns="90000" rIns="90000" tIns="45000" bIns="45000"/>
          <a:p>
            <a:r>
              <a:rPr b="0" lang="it-IT" sz="1600" spc="-1" strike="noStrike">
                <a:latin typeface="Times New Roman"/>
              </a:rPr>
              <a:t>Simile al metodo utilizzato per la forza generale, si differenzia per la brevità del</a:t>
            </a:r>
            <a:endParaRPr b="0" lang="it-IT" sz="1600" spc="-1" strike="noStrike">
              <a:latin typeface="Arial"/>
            </a:endParaRPr>
          </a:p>
          <a:p>
            <a:r>
              <a:rPr b="0" lang="it-IT" sz="1600" spc="-1" strike="noStrike">
                <a:latin typeface="Times New Roman"/>
              </a:rPr>
              <a:t>recupero tra le serie e per l’intensità del carico notevolmente bassa. </a:t>
            </a:r>
            <a:endParaRPr b="0" lang="it-IT" sz="1600" spc="-1" strike="noStrike">
              <a:latin typeface="Arial"/>
            </a:endParaRPr>
          </a:p>
          <a:p>
            <a:endParaRPr b="0" lang="it-IT" sz="1600" spc="-1" strike="noStrike">
              <a:latin typeface="Arial"/>
            </a:endParaRPr>
          </a:p>
          <a:p>
            <a:r>
              <a:rPr b="0" lang="it-IT" sz="1600" spc="-1" strike="noStrike">
                <a:latin typeface="Times New Roman"/>
              </a:rPr>
              <a:t>Questo permette una notevole produzione di acido lattico, fattore che</a:t>
            </a:r>
            <a:endParaRPr b="0" lang="it-IT" sz="1600" spc="-1" strike="noStrike">
              <a:latin typeface="Arial"/>
            </a:endParaRPr>
          </a:p>
          <a:p>
            <a:r>
              <a:rPr b="0" lang="it-IT" sz="1600" spc="-1" strike="noStrike">
                <a:latin typeface="Times New Roman"/>
              </a:rPr>
              <a:t>induce un adattamento alla resistenza lattacida.</a:t>
            </a:r>
            <a:endParaRPr b="0" lang="it-IT" sz="1600" spc="-1" strike="noStrike">
              <a:latin typeface="Arial"/>
            </a:endParaRPr>
          </a:p>
        </p:txBody>
      </p:sp>
    </p:spTree>
  </p:cSld>
  <mc:AlternateContent>
    <mc:Choice Requires="p14">
      <p:transition spd="slow" p14:dur="2000"/>
    </mc:Choice>
    <mc:Fallback>
      <p:transition spd="slow"/>
    </mc:Fallback>
  </mc:AlternateContent>
  <p:timing>
    <p:tnLst>
      <p:par>
        <p:cTn id="57" dur="indefinite" restart="never" nodeType="tmRoot">
          <p:childTnLst>
            <p:seq>
              <p:cTn id="58" dur="indefinite"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8" name="CustomShape 1"/>
          <p:cNvSpPr/>
          <p:nvPr/>
        </p:nvSpPr>
        <p:spPr>
          <a:xfrm>
            <a:off x="288000" y="597960"/>
            <a:ext cx="6962760" cy="1199880"/>
          </a:xfrm>
          <a:prstGeom prst="rect">
            <a:avLst/>
          </a:prstGeom>
          <a:noFill/>
          <a:ln>
            <a:noFill/>
          </a:ln>
        </p:spPr>
        <p:style>
          <a:lnRef idx="0"/>
          <a:fillRef idx="0"/>
          <a:effectRef idx="0"/>
          <a:fontRef idx="minor"/>
        </p:style>
        <p:txBody>
          <a:bodyPr lIns="0" rIns="0" tIns="0" bIns="0" anchor="ctr"/>
          <a:p>
            <a:pPr algn="ctr">
              <a:lnSpc>
                <a:spcPct val="100000"/>
              </a:lnSpc>
            </a:pPr>
            <a:r>
              <a:rPr b="1" i="1" lang="it-IT" sz="2400" spc="-1" strike="noStrike">
                <a:solidFill>
                  <a:srgbClr val="ff0000"/>
                </a:solidFill>
                <a:latin typeface="Times New Roman"/>
                <a:ea typeface="DejaVu Sans"/>
              </a:rPr>
              <a:t>ARGOMENTI CHE TRATTEREMO</a:t>
            </a:r>
            <a:endParaRPr b="0" lang="it-IT" sz="2400" spc="-1" strike="noStrike">
              <a:latin typeface="Arial"/>
            </a:endParaRPr>
          </a:p>
        </p:txBody>
      </p:sp>
      <p:sp>
        <p:nvSpPr>
          <p:cNvPr id="99" name="CustomShape 2"/>
          <p:cNvSpPr/>
          <p:nvPr/>
        </p:nvSpPr>
        <p:spPr>
          <a:xfrm>
            <a:off x="936000" y="2232000"/>
            <a:ext cx="4677840" cy="3708000"/>
          </a:xfrm>
          <a:prstGeom prst="rect">
            <a:avLst/>
          </a:prstGeom>
          <a:noFill/>
          <a:ln>
            <a:noFill/>
          </a:ln>
        </p:spPr>
        <p:style>
          <a:lnRef idx="0"/>
          <a:fillRef idx="0"/>
          <a:effectRef idx="0"/>
          <a:fontRef idx="minor"/>
        </p:style>
        <p:txBody>
          <a:bodyPr lIns="90000" rIns="90000" tIns="45000" bIns="45000"/>
          <a:p>
            <a:pPr marL="216000" indent="-213840">
              <a:lnSpc>
                <a:spcPct val="100000"/>
              </a:lnSpc>
              <a:buClr>
                <a:srgbClr val="000000"/>
              </a:buClr>
              <a:buSzPct val="45000"/>
              <a:buFont typeface="Wingdings" charset="2"/>
              <a:buChar char=""/>
            </a:pPr>
            <a:r>
              <a:rPr b="1" lang="it-IT" sz="1500" spc="-1" strike="noStrike">
                <a:solidFill>
                  <a:srgbClr val="000000"/>
                </a:solidFill>
                <a:latin typeface="Times New Roman"/>
                <a:ea typeface="DejaVu Sans"/>
              </a:rPr>
              <a:t>I PRINCIPI ALLA BASE DELL’ALLENAMENTO SPORTIVO.</a:t>
            </a:r>
            <a:endParaRPr b="0" lang="it-IT" sz="1500" spc="-1" strike="noStrike">
              <a:latin typeface="Arial"/>
            </a:endParaRPr>
          </a:p>
          <a:p>
            <a:pPr>
              <a:lnSpc>
                <a:spcPct val="100000"/>
              </a:lnSpc>
            </a:pPr>
            <a:endParaRPr b="0" lang="it-IT" sz="1500" spc="-1" strike="noStrike">
              <a:latin typeface="Arial"/>
            </a:endParaRPr>
          </a:p>
          <a:p>
            <a:pPr marL="216000" indent="-213840">
              <a:lnSpc>
                <a:spcPct val="100000"/>
              </a:lnSpc>
              <a:buClr>
                <a:srgbClr val="000000"/>
              </a:buClr>
              <a:buSzPct val="45000"/>
              <a:buFont typeface="Wingdings" charset="2"/>
              <a:buChar char=""/>
            </a:pPr>
            <a:r>
              <a:rPr b="1" lang="it-IT" sz="1500" spc="-1" strike="noStrike">
                <a:solidFill>
                  <a:srgbClr val="000000"/>
                </a:solidFill>
                <a:latin typeface="Times New Roman"/>
                <a:ea typeface="DejaVu Sans"/>
              </a:rPr>
              <a:t>IL MOVIMENTO E LE CATENE CINETICHE.</a:t>
            </a:r>
            <a:endParaRPr b="0" lang="it-IT" sz="1500" spc="-1" strike="noStrike">
              <a:latin typeface="Arial"/>
            </a:endParaRPr>
          </a:p>
          <a:p>
            <a:pPr>
              <a:lnSpc>
                <a:spcPct val="100000"/>
              </a:lnSpc>
            </a:pPr>
            <a:endParaRPr b="0" lang="it-IT" sz="1500" spc="-1" strike="noStrike">
              <a:latin typeface="Arial"/>
            </a:endParaRPr>
          </a:p>
          <a:p>
            <a:pPr marL="216000" indent="-213840">
              <a:lnSpc>
                <a:spcPct val="100000"/>
              </a:lnSpc>
              <a:buClr>
                <a:srgbClr val="000000"/>
              </a:buClr>
              <a:buSzPct val="45000"/>
              <a:buFont typeface="Wingdings" charset="2"/>
              <a:buChar char=""/>
            </a:pPr>
            <a:r>
              <a:rPr b="1" lang="it-IT" sz="1500" spc="-1" strike="noStrike">
                <a:solidFill>
                  <a:srgbClr val="000000"/>
                </a:solidFill>
                <a:latin typeface="Times New Roman"/>
                <a:ea typeface="DejaVu Sans"/>
              </a:rPr>
              <a:t>L’ALLENAMENTO FUNZIONALE NEGLI SPORT DI COMBATTIMENTO.</a:t>
            </a:r>
            <a:endParaRPr b="0" lang="it-IT" sz="1500" spc="-1" strike="noStrike">
              <a:latin typeface="Arial"/>
            </a:endParaRPr>
          </a:p>
          <a:p>
            <a:pPr>
              <a:lnSpc>
                <a:spcPct val="100000"/>
              </a:lnSpc>
            </a:pPr>
            <a:endParaRPr b="0" lang="it-IT" sz="1500" spc="-1" strike="noStrike">
              <a:latin typeface="Arial"/>
            </a:endParaRPr>
          </a:p>
          <a:p>
            <a:pPr marL="216000" indent="-213840">
              <a:lnSpc>
                <a:spcPct val="100000"/>
              </a:lnSpc>
              <a:buClr>
                <a:srgbClr val="000000"/>
              </a:buClr>
              <a:buSzPct val="45000"/>
              <a:buFont typeface="Wingdings" charset="2"/>
              <a:buChar char=""/>
            </a:pPr>
            <a:r>
              <a:rPr b="1" lang="it-IT" sz="1500" spc="-1" strike="noStrike">
                <a:solidFill>
                  <a:srgbClr val="000000"/>
                </a:solidFill>
                <a:latin typeface="Times New Roman"/>
                <a:ea typeface="DejaVu Sans"/>
              </a:rPr>
              <a:t>COME ALLENARE LA FORZA MASSIMALE</a:t>
            </a:r>
            <a:endParaRPr b="0" lang="it-IT" sz="1500" spc="-1" strike="noStrike">
              <a:latin typeface="Arial"/>
            </a:endParaRPr>
          </a:p>
          <a:p>
            <a:pPr>
              <a:lnSpc>
                <a:spcPct val="100000"/>
              </a:lnSpc>
            </a:pPr>
            <a:endParaRPr b="0" lang="it-IT" sz="1500" spc="-1" strike="noStrike">
              <a:latin typeface="Arial"/>
            </a:endParaRPr>
          </a:p>
          <a:p>
            <a:pPr marL="216000" indent="-213840">
              <a:lnSpc>
                <a:spcPct val="100000"/>
              </a:lnSpc>
              <a:buClr>
                <a:srgbClr val="000000"/>
              </a:buClr>
              <a:buSzPct val="45000"/>
              <a:buFont typeface="Wingdings" charset="2"/>
              <a:buChar char=""/>
            </a:pPr>
            <a:r>
              <a:rPr b="1" lang="it-IT" sz="1500" spc="-1" strike="noStrike">
                <a:solidFill>
                  <a:srgbClr val="000000"/>
                </a:solidFill>
                <a:latin typeface="Times New Roman"/>
                <a:ea typeface="DejaVu Sans"/>
              </a:rPr>
              <a:t>COME ALLENARE LA FORZA ESPLOSIVA</a:t>
            </a:r>
            <a:endParaRPr b="0" lang="it-IT" sz="1500" spc="-1" strike="noStrike">
              <a:latin typeface="Arial"/>
            </a:endParaRPr>
          </a:p>
          <a:p>
            <a:pPr>
              <a:lnSpc>
                <a:spcPct val="100000"/>
              </a:lnSpc>
            </a:pPr>
            <a:endParaRPr b="0" lang="it-IT" sz="1500" spc="-1" strike="noStrike">
              <a:latin typeface="Arial"/>
            </a:endParaRPr>
          </a:p>
          <a:p>
            <a:pPr marL="216000" indent="-213840">
              <a:lnSpc>
                <a:spcPct val="100000"/>
              </a:lnSpc>
              <a:buClr>
                <a:srgbClr val="000000"/>
              </a:buClr>
              <a:buSzPct val="45000"/>
              <a:buFont typeface="Wingdings" charset="2"/>
              <a:buChar char=""/>
            </a:pPr>
            <a:r>
              <a:rPr b="1" lang="it-IT" sz="1500" spc="-1" strike="noStrike">
                <a:solidFill>
                  <a:srgbClr val="000000"/>
                </a:solidFill>
                <a:latin typeface="Times New Roman"/>
                <a:ea typeface="DejaVu Sans"/>
              </a:rPr>
              <a:t>COME ALLENARE LA FORZA RESISTENTE</a:t>
            </a:r>
            <a:endParaRPr b="0" lang="it-IT" sz="1500" spc="-1" strike="noStrike">
              <a:latin typeface="Arial"/>
            </a:endParaRPr>
          </a:p>
          <a:p>
            <a:pPr>
              <a:lnSpc>
                <a:spcPct val="100000"/>
              </a:lnSpc>
            </a:pPr>
            <a:endParaRPr b="0" lang="it-IT" sz="1500" spc="-1" strike="noStrike">
              <a:latin typeface="Arial"/>
            </a:endParaRPr>
          </a:p>
          <a:p>
            <a:pPr marL="216000" indent="-213840">
              <a:lnSpc>
                <a:spcPct val="100000"/>
              </a:lnSpc>
              <a:buClr>
                <a:srgbClr val="000000"/>
              </a:buClr>
              <a:buSzPct val="45000"/>
              <a:buFont typeface="Wingdings" charset="2"/>
              <a:buChar char=""/>
            </a:pPr>
            <a:r>
              <a:rPr b="1" lang="it-IT" sz="1500" spc="-1" strike="noStrike">
                <a:solidFill>
                  <a:srgbClr val="000000"/>
                </a:solidFill>
                <a:latin typeface="Times New Roman"/>
                <a:ea typeface="DejaVu Sans"/>
              </a:rPr>
              <a:t>CREARE UNA PERIODIZZAZIONE DELL’ALLENAMENTO</a:t>
            </a:r>
            <a:endParaRPr b="0" lang="it-IT" sz="1500" spc="-1" strike="noStrike">
              <a:latin typeface="Arial"/>
            </a:endParaRPr>
          </a:p>
          <a:p>
            <a:pPr>
              <a:lnSpc>
                <a:spcPct val="100000"/>
              </a:lnSpc>
            </a:pPr>
            <a:endParaRPr b="0" lang="it-IT" sz="1500" spc="-1" strike="noStrike">
              <a:latin typeface="Arial"/>
            </a:endParaRPr>
          </a:p>
        </p:txBody>
      </p:sp>
      <p:sp>
        <p:nvSpPr>
          <p:cNvPr id="100" name="CustomShape 3"/>
          <p:cNvSpPr/>
          <p:nvPr/>
        </p:nvSpPr>
        <p:spPr>
          <a:xfrm>
            <a:off x="3316320" y="1512000"/>
            <a:ext cx="501840" cy="645840"/>
          </a:xfrm>
          <a:custGeom>
            <a:avLst/>
            <a:gdLst/>
            <a:ahLst/>
            <a:rect l="l" t="t" r="r" b="b"/>
            <a:pathLst>
              <a:path w="1401" h="1801">
                <a:moveTo>
                  <a:pt x="359" y="0"/>
                </a:moveTo>
                <a:lnTo>
                  <a:pt x="350" y="1350"/>
                </a:lnTo>
                <a:lnTo>
                  <a:pt x="0" y="1350"/>
                </a:lnTo>
                <a:lnTo>
                  <a:pt x="697" y="1800"/>
                </a:lnTo>
                <a:lnTo>
                  <a:pt x="1400" y="1350"/>
                </a:lnTo>
                <a:lnTo>
                  <a:pt x="1050" y="1350"/>
                </a:lnTo>
                <a:lnTo>
                  <a:pt x="1059" y="0"/>
                </a:lnTo>
                <a:lnTo>
                  <a:pt x="359" y="0"/>
                </a:lnTo>
              </a:path>
            </a:pathLst>
          </a:custGeom>
          <a:solidFill>
            <a:srgbClr val="729fcf"/>
          </a:solidFill>
          <a:ln>
            <a:solidFill>
              <a:srgbClr val="3465a4"/>
            </a:solidFill>
          </a:ln>
        </p:spPr>
        <p:style>
          <a:lnRef idx="0"/>
          <a:fillRef idx="0"/>
          <a:effectRef idx="0"/>
          <a:fontRef idx="minor"/>
        </p:style>
      </p:sp>
      <p:pic>
        <p:nvPicPr>
          <p:cNvPr id="101" name="" descr=""/>
          <p:cNvPicPr/>
          <p:nvPr/>
        </p:nvPicPr>
        <p:blipFill>
          <a:blip r:embed="rId1"/>
          <a:stretch/>
        </p:blipFill>
        <p:spPr>
          <a:xfrm>
            <a:off x="5616000" y="2232000"/>
            <a:ext cx="2594880" cy="294984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4" name="CustomShape 1"/>
          <p:cNvSpPr/>
          <p:nvPr/>
        </p:nvSpPr>
        <p:spPr>
          <a:xfrm>
            <a:off x="792000" y="1220040"/>
            <a:ext cx="7559640" cy="5637600"/>
          </a:xfrm>
          <a:prstGeom prst="rect">
            <a:avLst/>
          </a:prstGeom>
          <a:noFill/>
          <a:ln>
            <a:noFill/>
          </a:ln>
        </p:spPr>
        <p:style>
          <a:lnRef idx="0"/>
          <a:fillRef idx="0"/>
          <a:effectRef idx="0"/>
          <a:fontRef idx="minor"/>
        </p:style>
        <p:txBody>
          <a:bodyPr lIns="90000" rIns="90000" tIns="45000" bIns="45000"/>
          <a:p>
            <a:pPr>
              <a:lnSpc>
                <a:spcPct val="100000"/>
              </a:lnSpc>
            </a:pPr>
            <a:r>
              <a:rPr b="0" lang="it-IT" sz="1600" spc="-1" strike="noStrike">
                <a:solidFill>
                  <a:srgbClr val="000000"/>
                </a:solidFill>
                <a:latin typeface="Times New Roman"/>
                <a:ea typeface="DejaVu Sans"/>
              </a:rPr>
              <a:t>Il metodo più diffuso (e forse il più efficace) per l'allenamento della forza resistente è il circuit-training. </a:t>
            </a: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Questo sistema sfrutta un'intensità che oscilla dal 30 al 60% del carico massimale, applicata a 5-7 esercizi da ripetere per 3-6 circuiti; esso può sviluppare la forza resistente in diversi modi sfruttando diverse varianti:</a:t>
            </a: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Una tecnica di circuit-training abbastanza difficile da gestire (soprattutto nei giovani atleti) è il metodo del numero massimo di ripetizioni; seppur elementare, si basa sulla capacità di raggiungere il proprio limite ad ogni serie, pertanto, si tratta di una tecnica assolutamente influenzata dalla motivazione individuale.</a:t>
            </a: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 </a:t>
            </a: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Prevede un'intensità del 30% (intesa come percentuale del massimale) e deve essere ripetuta per 5 volte sfruttando recuperi gradualmente DECRESCENTI ma NON inferiori ad 1'.</a:t>
            </a:r>
            <a:endParaRPr b="0" lang="it-IT" sz="1600" spc="-1" strike="noStrike">
              <a:latin typeface="Arial"/>
            </a:endParaRPr>
          </a:p>
          <a:p>
            <a:pPr>
              <a:lnSpc>
                <a:spcPct val="100000"/>
              </a:lnSpc>
            </a:pPr>
            <a:endParaRPr b="0" lang="it-IT" sz="1600" spc="-1" strike="noStrike">
              <a:latin typeface="Arial"/>
            </a:endParaRPr>
          </a:p>
          <a:p>
            <a:pPr>
              <a:lnSpc>
                <a:spcPct val="100000"/>
              </a:lnSpc>
            </a:pPr>
            <a:r>
              <a:rPr b="0" lang="it-IT" sz="1600" spc="-1" strike="noStrike">
                <a:solidFill>
                  <a:srgbClr val="000000"/>
                </a:solidFill>
                <a:latin typeface="Times New Roman"/>
                <a:ea typeface="DejaVu Sans"/>
              </a:rPr>
              <a:t>Utile soprattutto negli sport che prevedono variazioni di ritmo importanti è il sistema intervallato (media intensità); prevede piccole serie di lavoro ad intensità elevata seguite da recuperi proporzionati ed utili a ripeterle 5-6 volte (metodo classico delle sale pesi).</a:t>
            </a:r>
            <a:endParaRPr b="0" lang="it-IT" sz="1600" spc="-1" strike="noStrike">
              <a:latin typeface="Arial"/>
            </a:endParaRPr>
          </a:p>
          <a:p>
            <a:pPr>
              <a:lnSpc>
                <a:spcPct val="100000"/>
              </a:lnSpc>
            </a:pPr>
            <a:endParaRPr b="0" lang="it-IT" sz="1600" spc="-1" strike="noStrike">
              <a:latin typeface="Arial"/>
            </a:endParaRPr>
          </a:p>
        </p:txBody>
      </p:sp>
      <p:sp>
        <p:nvSpPr>
          <p:cNvPr id="165" name="CustomShape 2"/>
          <p:cNvSpPr/>
          <p:nvPr/>
        </p:nvSpPr>
        <p:spPr>
          <a:xfrm>
            <a:off x="1800000" y="792000"/>
            <a:ext cx="5254920" cy="39852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200" spc="-1" strike="noStrike">
                <a:solidFill>
                  <a:srgbClr val="ff0000"/>
                </a:solidFill>
                <a:latin typeface="Times New Roman"/>
                <a:ea typeface="DejaVu Sans"/>
              </a:rPr>
              <a:t>IL CIRCUIT TRAINING</a:t>
            </a:r>
            <a:endParaRPr b="0" lang="it-IT" sz="2200" spc="-1" strike="noStrike">
              <a:latin typeface="Arial"/>
            </a:endParaRPr>
          </a:p>
        </p:txBody>
      </p:sp>
    </p:spTree>
  </p:cSld>
  <mc:AlternateContent>
    <mc:Choice Requires="p14">
      <p:transition spd="slow" p14:dur="2000"/>
    </mc:Choice>
    <mc:Fallback>
      <p:transition spd="slow"/>
    </mc:Fallback>
  </mc:AlternateContent>
  <p:timing>
    <p:tnLst>
      <p:par>
        <p:cTn id="59" dur="indefinite" restart="never" nodeType="tmRoot">
          <p:childTnLst>
            <p:seq>
              <p:cTn id="60" dur="indefinite" nodeType="mainSeq"/>
              <p:prevCondLst>
                <p:cond delay="0" evt="onPrev">
                  <p:tgtEl>
                    <p:sldTgt/>
                  </p:tgtEl>
                </p:cond>
              </p:prevCondLst>
              <p:nextCondLst>
                <p:cond delay="0" evt="onNext">
                  <p:tgtEl>
                    <p:sldTgt/>
                  </p:tgtEl>
                </p:cond>
              </p:nextCondLst>
            </p:seq>
          </p:childTnLst>
        </p:cTn>
      </p:par>
    </p:tnLst>
  </p:timing>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66" name="" descr=""/>
          <p:cNvPicPr/>
          <p:nvPr/>
        </p:nvPicPr>
        <p:blipFill>
          <a:blip r:embed="rId1"/>
          <a:stretch/>
        </p:blipFill>
        <p:spPr>
          <a:xfrm>
            <a:off x="912960" y="1080000"/>
            <a:ext cx="7223040" cy="4946040"/>
          </a:xfrm>
          <a:prstGeom prst="rect">
            <a:avLst/>
          </a:prstGeom>
          <a:ln>
            <a:noFill/>
          </a:ln>
        </p:spPr>
      </p:pic>
    </p:spTree>
  </p:cSld>
  <mc:AlternateContent>
    <mc:Choice Requires="p14">
      <p:transition spd="slow" p14:dur="2000"/>
    </mc:Choice>
    <mc:Fallback>
      <p:transition spd="slow"/>
    </mc:Fallback>
  </mc:AlternateContent>
  <p:timing>
    <p:tnLst>
      <p:par>
        <p:cTn id="61" dur="indefinite" restart="never" nodeType="tmRoot">
          <p:childTnLst>
            <p:seq>
              <p:cTn id="62" dur="indefinite" nodeType="mainSeq"/>
              <p:prevCondLst>
                <p:cond delay="0" evt="onPrev">
                  <p:tgtEl>
                    <p:sldTgt/>
                  </p:tgtEl>
                </p:cond>
              </p:prevCondLst>
              <p:nextCondLst>
                <p:cond delay="0" evt="onNext">
                  <p:tgtEl>
                    <p:sldTgt/>
                  </p:tgtEl>
                </p:cond>
              </p:nextCondLst>
            </p:seq>
          </p:childTnLst>
        </p:cTn>
      </p:par>
    </p:tnLst>
  </p:timing>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7" name="TextShape 1"/>
          <p:cNvSpPr txBox="1"/>
          <p:nvPr/>
        </p:nvSpPr>
        <p:spPr>
          <a:xfrm>
            <a:off x="936000" y="864000"/>
            <a:ext cx="7056000" cy="654120"/>
          </a:xfrm>
          <a:prstGeom prst="rect">
            <a:avLst/>
          </a:prstGeom>
          <a:noFill/>
          <a:ln>
            <a:noFill/>
          </a:ln>
        </p:spPr>
        <p:txBody>
          <a:bodyPr lIns="90000" rIns="90000" tIns="45000" bIns="45000"/>
          <a:p>
            <a:pPr algn="ctr"/>
            <a:r>
              <a:rPr b="1" lang="it-IT" sz="1800" spc="-1" strike="noStrike">
                <a:solidFill>
                  <a:srgbClr val="ff0000"/>
                </a:solidFill>
                <a:latin typeface="Times New Roman"/>
              </a:rPr>
              <a:t>ESEMPI DI SEDUTE PER IL CONDIZIONAMENTO FISICO</a:t>
            </a:r>
            <a:endParaRPr b="0" lang="it-IT" sz="1800" spc="-1" strike="noStrike">
              <a:latin typeface="Arial"/>
            </a:endParaRPr>
          </a:p>
        </p:txBody>
      </p:sp>
      <p:sp>
        <p:nvSpPr>
          <p:cNvPr id="168" name="TextShape 2"/>
          <p:cNvSpPr txBox="1"/>
          <p:nvPr/>
        </p:nvSpPr>
        <p:spPr>
          <a:xfrm>
            <a:off x="864000" y="1459440"/>
            <a:ext cx="7128000" cy="5884560"/>
          </a:xfrm>
          <a:prstGeom prst="rect">
            <a:avLst/>
          </a:prstGeom>
          <a:noFill/>
          <a:ln>
            <a:noFill/>
          </a:ln>
        </p:spPr>
        <p:txBody>
          <a:bodyPr lIns="90000" rIns="90000" tIns="45000" bIns="45000"/>
          <a:p>
            <a:r>
              <a:rPr b="1" lang="it-IT" sz="1600" spc="-1" strike="noStrike">
                <a:latin typeface="Times New Roman"/>
              </a:rPr>
              <a:t>METABOLIC CONDITIONING</a:t>
            </a:r>
            <a:endParaRPr b="0" lang="it-IT" sz="1600" spc="-1" strike="noStrike">
              <a:latin typeface="Arial"/>
            </a:endParaRPr>
          </a:p>
          <a:p>
            <a:r>
              <a:rPr b="1" lang="it-IT" sz="1600" spc="-1" strike="noStrike">
                <a:latin typeface="Times New Roman"/>
              </a:rPr>
              <a:t>Lavori a tempo e ripetizioni.</a:t>
            </a:r>
            <a:endParaRPr b="0" lang="it-IT" sz="1600" spc="-1" strike="noStrike">
              <a:latin typeface="Arial"/>
            </a:endParaRPr>
          </a:p>
          <a:p>
            <a:endParaRPr b="0" lang="it-IT" sz="1600" spc="-1" strike="noStrike">
              <a:latin typeface="Arial"/>
            </a:endParaRPr>
          </a:p>
          <a:p>
            <a:r>
              <a:rPr b="1" lang="it-IT" sz="1600" spc="-1" strike="noStrike">
                <a:latin typeface="Times New Roman"/>
              </a:rPr>
              <a:t>Warm up</a:t>
            </a:r>
            <a:endParaRPr b="0" lang="it-IT" sz="1600" spc="-1" strike="noStrike">
              <a:latin typeface="Arial"/>
            </a:endParaRPr>
          </a:p>
          <a:p>
            <a:r>
              <a:rPr b="1" lang="it-IT" sz="1600" spc="-1" strike="noStrike">
                <a:latin typeface="Times New Roman"/>
              </a:rPr>
              <a:t> </a:t>
            </a:r>
            <a:r>
              <a:rPr b="1" lang="it-IT" sz="1600" spc="-1" strike="noStrike">
                <a:latin typeface="Times New Roman"/>
              </a:rPr>
              <a:t>10 Minute.</a:t>
            </a:r>
            <a:endParaRPr b="0" lang="it-IT" sz="1600" spc="-1" strike="noStrike">
              <a:latin typeface="Arial"/>
            </a:endParaRPr>
          </a:p>
          <a:p>
            <a:endParaRPr b="0" lang="it-IT" sz="1600" spc="-1" strike="noStrike">
              <a:latin typeface="Arial"/>
            </a:endParaRPr>
          </a:p>
          <a:p>
            <a:r>
              <a:rPr b="0" lang="it-IT" sz="1600" spc="-1" strike="noStrike">
                <a:latin typeface="Times New Roman"/>
              </a:rPr>
              <a:t>Agility ladder 1 giro </a:t>
            </a:r>
            <a:endParaRPr b="0" lang="it-IT" sz="1600" spc="-1" strike="noStrike">
              <a:latin typeface="Arial"/>
            </a:endParaRPr>
          </a:p>
          <a:p>
            <a:r>
              <a:rPr b="0" lang="it-IT" sz="1600" spc="-1" strike="noStrike">
                <a:latin typeface="Times New Roman"/>
              </a:rPr>
              <a:t>10 reps sprawls</a:t>
            </a:r>
            <a:endParaRPr b="0" lang="it-IT" sz="1600" spc="-1" strike="noStrike">
              <a:latin typeface="Arial"/>
            </a:endParaRPr>
          </a:p>
          <a:p>
            <a:r>
              <a:rPr b="0" lang="it-IT" sz="1600" spc="-1" strike="noStrike">
                <a:latin typeface="Times New Roman"/>
              </a:rPr>
              <a:t>50 reps mountain climbers</a:t>
            </a:r>
            <a:endParaRPr b="0" lang="it-IT" sz="1600" spc="-1" strike="noStrike">
              <a:latin typeface="Arial"/>
            </a:endParaRPr>
          </a:p>
          <a:p>
            <a:r>
              <a:rPr b="0" lang="it-IT" sz="1600" spc="-1" strike="noStrike">
                <a:latin typeface="Times New Roman"/>
              </a:rPr>
              <a:t>10 reps burpees</a:t>
            </a:r>
            <a:endParaRPr b="0" lang="it-IT" sz="1600" spc="-1" strike="noStrike">
              <a:latin typeface="Arial"/>
            </a:endParaRPr>
          </a:p>
          <a:p>
            <a:r>
              <a:rPr b="0" lang="it-IT" sz="1600" spc="-1" strike="noStrike">
                <a:latin typeface="Times New Roman"/>
              </a:rPr>
              <a:t>Agility ladder 1 giro</a:t>
            </a:r>
            <a:endParaRPr b="0" lang="it-IT" sz="1600" spc="-1" strike="noStrike">
              <a:latin typeface="Arial"/>
            </a:endParaRPr>
          </a:p>
          <a:p>
            <a:endParaRPr b="0" lang="it-IT" sz="1600" spc="-1" strike="noStrike">
              <a:latin typeface="Arial"/>
            </a:endParaRPr>
          </a:p>
          <a:p>
            <a:r>
              <a:rPr b="1" lang="it-IT" sz="1600" spc="-1" strike="noStrike">
                <a:latin typeface="Times New Roman"/>
              </a:rPr>
              <a:t>Completa 3 rounds in meno tempo possibile.</a:t>
            </a:r>
            <a:endParaRPr b="0" lang="it-IT" sz="1600" spc="-1" strike="noStrike">
              <a:latin typeface="Arial"/>
            </a:endParaRPr>
          </a:p>
          <a:p>
            <a:endParaRPr b="0" lang="it-IT" sz="1600" spc="-1" strike="noStrike">
              <a:latin typeface="Arial"/>
            </a:endParaRPr>
          </a:p>
          <a:p>
            <a:r>
              <a:rPr b="0" lang="it-IT" sz="1600" spc="-1" strike="noStrike">
                <a:latin typeface="Times New Roman"/>
              </a:rPr>
              <a:t>1 Minute skipping</a:t>
            </a:r>
            <a:endParaRPr b="0" lang="it-IT" sz="1600" spc="-1" strike="noStrike">
              <a:latin typeface="Arial"/>
            </a:endParaRPr>
          </a:p>
          <a:p>
            <a:r>
              <a:rPr b="0" lang="it-IT" sz="1600" spc="-1" strike="noStrike">
                <a:latin typeface="Times New Roman"/>
              </a:rPr>
              <a:t>20 reps 50/50 half spins</a:t>
            </a:r>
            <a:endParaRPr b="0" lang="it-IT" sz="1600" spc="-1" strike="noStrike">
              <a:latin typeface="Arial"/>
            </a:endParaRPr>
          </a:p>
          <a:p>
            <a:r>
              <a:rPr b="0" lang="it-IT" sz="1600" spc="-1" strike="noStrike">
                <a:latin typeface="Times New Roman"/>
              </a:rPr>
              <a:t>30 reps Med ball Russian Twists</a:t>
            </a:r>
            <a:endParaRPr b="0" lang="it-IT" sz="1600" spc="-1" strike="noStrike">
              <a:latin typeface="Arial"/>
            </a:endParaRPr>
          </a:p>
          <a:p>
            <a:r>
              <a:rPr b="0" lang="it-IT" sz="1600" spc="-1" strike="noStrike">
                <a:latin typeface="Times New Roman"/>
              </a:rPr>
              <a:t>1 Minute skipping</a:t>
            </a:r>
            <a:endParaRPr b="0" lang="it-IT" sz="1600" spc="-1" strike="noStrike">
              <a:latin typeface="Arial"/>
            </a:endParaRPr>
          </a:p>
          <a:p>
            <a:endParaRPr b="0" lang="it-IT" sz="1600" spc="-1" strike="noStrike">
              <a:latin typeface="Arial"/>
            </a:endParaRPr>
          </a:p>
          <a:p>
            <a:r>
              <a:rPr b="1" lang="it-IT" sz="1600" spc="-1" strike="noStrike">
                <a:latin typeface="Times New Roman"/>
              </a:rPr>
              <a:t>Completa 4 rounds in meno tempo possibile.</a:t>
            </a:r>
            <a:endParaRPr b="0" lang="it-IT" sz="1600" spc="-1" strike="noStrike">
              <a:latin typeface="Arial"/>
            </a:endParaRPr>
          </a:p>
          <a:p>
            <a:endParaRPr b="0" lang="it-IT" sz="1600" spc="-1" strike="noStrike">
              <a:latin typeface="Arial"/>
            </a:endParaRPr>
          </a:p>
          <a:p>
            <a:endParaRPr b="0" lang="it-IT" sz="1600" spc="-1" strike="noStrike">
              <a:latin typeface="Arial"/>
            </a:endParaRPr>
          </a:p>
          <a:p>
            <a:endParaRPr b="0" lang="it-IT" sz="1600" spc="-1" strike="noStrike">
              <a:latin typeface="Arial"/>
            </a:endParaRPr>
          </a:p>
          <a:p>
            <a:endParaRPr b="0" lang="it-IT" sz="1600" spc="-1" strike="noStrike">
              <a:latin typeface="Arial"/>
            </a:endParaRPr>
          </a:p>
          <a:p>
            <a:endParaRPr b="0" lang="it-IT" sz="1600" spc="-1" strike="noStrike">
              <a:latin typeface="Arial"/>
            </a:endParaRPr>
          </a:p>
        </p:txBody>
      </p:sp>
    </p:spTree>
  </p:cSld>
  <mc:AlternateContent>
    <mc:Choice Requires="p14">
      <p:transition spd="slow" p14:dur="2000"/>
    </mc:Choice>
    <mc:Fallback>
      <p:transition spd="slow"/>
    </mc:Fallback>
  </mc:AlternateContent>
  <p:timing>
    <p:tnLst>
      <p:par>
        <p:cTn id="63" dur="indefinite" restart="never" nodeType="tmRoot">
          <p:childTnLst>
            <p:seq>
              <p:cTn id="64" dur="indefinite" nodeType="mainSeq"/>
              <p:prevCondLst>
                <p:cond delay="0" evt="onPrev">
                  <p:tgtEl>
                    <p:sldTgt/>
                  </p:tgtEl>
                </p:cond>
              </p:prevCondLst>
              <p:nextCondLst>
                <p:cond delay="0" evt="onNext">
                  <p:tgtEl>
                    <p:sldTgt/>
                  </p:tgtEl>
                </p:cond>
              </p:nextCondLst>
            </p:seq>
          </p:childTnLst>
        </p:cTn>
      </p:par>
    </p:tnLst>
  </p:timing>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9" name="TextShape 1"/>
          <p:cNvSpPr txBox="1"/>
          <p:nvPr/>
        </p:nvSpPr>
        <p:spPr>
          <a:xfrm>
            <a:off x="1008000" y="995400"/>
            <a:ext cx="7125480" cy="372600"/>
          </a:xfrm>
          <a:prstGeom prst="rect">
            <a:avLst/>
          </a:prstGeom>
          <a:noFill/>
          <a:ln>
            <a:noFill/>
          </a:ln>
        </p:spPr>
        <p:txBody>
          <a:bodyPr lIns="90000" rIns="90000" tIns="45000" bIns="45000"/>
          <a:p>
            <a:r>
              <a:rPr b="1" lang="it-IT" sz="2000" spc="-1" strike="noStrike">
                <a:solidFill>
                  <a:srgbClr val="ff0000"/>
                </a:solidFill>
                <a:latin typeface="Times New Roman"/>
              </a:rPr>
              <a:t>ESEMPI DI SEDUTE PER IL CONDIZIONAMENTO FISICO</a:t>
            </a:r>
            <a:endParaRPr b="0" lang="it-IT" sz="2000" spc="-1" strike="noStrike">
              <a:latin typeface="Arial"/>
            </a:endParaRPr>
          </a:p>
        </p:txBody>
      </p:sp>
      <p:sp>
        <p:nvSpPr>
          <p:cNvPr id="170" name="TextShape 2"/>
          <p:cNvSpPr txBox="1"/>
          <p:nvPr/>
        </p:nvSpPr>
        <p:spPr>
          <a:xfrm>
            <a:off x="833040" y="1423800"/>
            <a:ext cx="7518960" cy="5056200"/>
          </a:xfrm>
          <a:prstGeom prst="rect">
            <a:avLst/>
          </a:prstGeom>
          <a:noFill/>
          <a:ln>
            <a:noFill/>
          </a:ln>
        </p:spPr>
        <p:txBody>
          <a:bodyPr lIns="90000" rIns="90000" tIns="45000" bIns="45000"/>
          <a:p>
            <a:r>
              <a:rPr b="1" lang="it-IT" sz="1600" spc="-1" strike="noStrike">
                <a:latin typeface="Times New Roman"/>
              </a:rPr>
              <a:t>METABOLIC CONDITIONING</a:t>
            </a:r>
            <a:endParaRPr b="0" lang="it-IT" sz="1600" spc="-1" strike="noStrike">
              <a:latin typeface="Arial"/>
            </a:endParaRPr>
          </a:p>
          <a:p>
            <a:r>
              <a:rPr b="1" lang="it-IT" sz="1600" spc="-1" strike="noStrike">
                <a:latin typeface="Times New Roman"/>
              </a:rPr>
              <a:t>Lavori solo a tempo.</a:t>
            </a:r>
            <a:endParaRPr b="0" lang="it-IT" sz="1600" spc="-1" strike="noStrike">
              <a:latin typeface="Arial"/>
            </a:endParaRPr>
          </a:p>
          <a:p>
            <a:endParaRPr b="0" lang="it-IT" sz="1600" spc="-1" strike="noStrike">
              <a:latin typeface="Arial"/>
            </a:endParaRPr>
          </a:p>
          <a:p>
            <a:r>
              <a:rPr b="0" lang="it-IT" sz="1600" spc="-1" strike="noStrike">
                <a:latin typeface="Times New Roman"/>
              </a:rPr>
              <a:t>Warm up</a:t>
            </a:r>
            <a:endParaRPr b="0" lang="it-IT" sz="1600" spc="-1" strike="noStrike">
              <a:latin typeface="Arial"/>
            </a:endParaRPr>
          </a:p>
          <a:p>
            <a:r>
              <a:rPr b="0" lang="it-IT" sz="1600" spc="-1" strike="noStrike">
                <a:latin typeface="Times New Roman"/>
              </a:rPr>
              <a:t>10 Minute.</a:t>
            </a:r>
            <a:endParaRPr b="0" lang="it-IT" sz="1600" spc="-1" strike="noStrike">
              <a:latin typeface="Arial"/>
            </a:endParaRPr>
          </a:p>
          <a:p>
            <a:endParaRPr b="0" lang="it-IT" sz="1600" spc="-1" strike="noStrike">
              <a:latin typeface="Arial"/>
            </a:endParaRPr>
          </a:p>
          <a:p>
            <a:r>
              <a:rPr b="0" lang="it-IT" sz="1600" spc="-1" strike="noStrike">
                <a:latin typeface="Times New Roman"/>
              </a:rPr>
              <a:t>1 Minute Knees High</a:t>
            </a:r>
            <a:endParaRPr b="0" lang="it-IT" sz="1600" spc="-1" strike="noStrike">
              <a:latin typeface="Arial"/>
            </a:endParaRPr>
          </a:p>
          <a:p>
            <a:r>
              <a:rPr b="0" lang="it-IT" sz="1600" spc="-1" strike="noStrike">
                <a:latin typeface="Times New Roman"/>
              </a:rPr>
              <a:t>1 Minute Air Squat</a:t>
            </a:r>
            <a:endParaRPr b="0" lang="it-IT" sz="1600" spc="-1" strike="noStrike">
              <a:latin typeface="Arial"/>
            </a:endParaRPr>
          </a:p>
          <a:p>
            <a:r>
              <a:rPr b="0" lang="it-IT" sz="1600" spc="-1" strike="noStrike">
                <a:latin typeface="Times New Roman"/>
              </a:rPr>
              <a:t>1 Minute Push Ups</a:t>
            </a:r>
            <a:endParaRPr b="0" lang="it-IT" sz="1600" spc="-1" strike="noStrike">
              <a:latin typeface="Arial"/>
            </a:endParaRPr>
          </a:p>
          <a:p>
            <a:r>
              <a:rPr b="0" lang="it-IT" sz="1600" spc="-1" strike="noStrike">
                <a:latin typeface="Times New Roman"/>
              </a:rPr>
              <a:t>1 Minute Side Lunges</a:t>
            </a:r>
            <a:endParaRPr b="0" lang="it-IT" sz="1600" spc="-1" strike="noStrike">
              <a:latin typeface="Arial"/>
            </a:endParaRPr>
          </a:p>
          <a:p>
            <a:r>
              <a:rPr b="0" lang="it-IT" sz="1600" spc="-1" strike="noStrike">
                <a:latin typeface="Times New Roman"/>
              </a:rPr>
              <a:t>1 Minute Sit Ups</a:t>
            </a:r>
            <a:endParaRPr b="0" lang="it-IT" sz="1600" spc="-1" strike="noStrike">
              <a:latin typeface="Arial"/>
            </a:endParaRPr>
          </a:p>
          <a:p>
            <a:r>
              <a:rPr b="0" lang="it-IT" sz="1600" spc="-1" strike="noStrike">
                <a:latin typeface="Times New Roman"/>
              </a:rPr>
              <a:t>1 Minute Front Plank</a:t>
            </a:r>
            <a:endParaRPr b="0" lang="it-IT" sz="1600" spc="-1" strike="noStrike">
              <a:latin typeface="Arial"/>
            </a:endParaRPr>
          </a:p>
          <a:p>
            <a:endParaRPr b="0" lang="it-IT" sz="1600" spc="-1" strike="noStrike">
              <a:latin typeface="Arial"/>
            </a:endParaRPr>
          </a:p>
          <a:p>
            <a:r>
              <a:rPr b="1" lang="it-IT" sz="1600" spc="-1" strike="noStrike">
                <a:latin typeface="Times New Roman"/>
              </a:rPr>
              <a:t>Ripeti da un minimo di 3 ad un massimo di 5 rounds.</a:t>
            </a:r>
            <a:endParaRPr b="0" lang="it-IT" sz="1600" spc="-1" strike="noStrike">
              <a:latin typeface="Arial"/>
            </a:endParaRPr>
          </a:p>
          <a:p>
            <a:endParaRPr b="0" lang="it-IT" sz="1600" spc="-1" strike="noStrike">
              <a:latin typeface="Arial"/>
            </a:endParaRPr>
          </a:p>
          <a:p>
            <a:r>
              <a:rPr b="1" lang="it-IT" sz="1600" spc="-1" strike="noStrike">
                <a:latin typeface="Times New Roman"/>
              </a:rPr>
              <a:t>TABATA’ WORKOUT</a:t>
            </a:r>
            <a:endParaRPr b="0" lang="it-IT" sz="1600" spc="-1" strike="noStrike">
              <a:latin typeface="Arial"/>
            </a:endParaRPr>
          </a:p>
          <a:p>
            <a:endParaRPr b="0" lang="it-IT" sz="1600" spc="-1" strike="noStrike">
              <a:latin typeface="Arial"/>
            </a:endParaRPr>
          </a:p>
          <a:p>
            <a:r>
              <a:rPr b="0" lang="it-IT" sz="1600" spc="-1" strike="noStrike">
                <a:latin typeface="Times New Roman"/>
              </a:rPr>
              <a:t>4 Minute (8 round,20’’ di lavoro alla massima intensità e 10 di recupero attivo)</a:t>
            </a:r>
            <a:endParaRPr b="0" lang="it-IT" sz="1600" spc="-1" strike="noStrike">
              <a:latin typeface="Arial"/>
            </a:endParaRPr>
          </a:p>
          <a:p>
            <a:r>
              <a:rPr b="0" lang="it-IT" sz="1600" spc="-1" strike="noStrike">
                <a:latin typeface="Times New Roman"/>
              </a:rPr>
              <a:t>4’ Sprints 4’Skipping </a:t>
            </a:r>
            <a:endParaRPr b="0" lang="it-IT" sz="1600" spc="-1" strike="noStrike">
              <a:latin typeface="Arial"/>
            </a:endParaRPr>
          </a:p>
          <a:p>
            <a:r>
              <a:rPr b="0" lang="it-IT" sz="1600" spc="-1" strike="noStrike">
                <a:latin typeface="Times New Roman"/>
              </a:rPr>
              <a:t>4’Burpees 4’Uchi Komi</a:t>
            </a:r>
            <a:endParaRPr b="0" lang="it-IT" sz="1600" spc="-1" strike="noStrike">
              <a:latin typeface="Arial"/>
            </a:endParaRPr>
          </a:p>
          <a:p>
            <a:endParaRPr b="0" lang="it-IT" sz="1600" spc="-1" strike="noStrike">
              <a:latin typeface="Arial"/>
            </a:endParaRPr>
          </a:p>
          <a:p>
            <a:endParaRPr b="0" lang="it-IT" sz="1600" spc="-1" strike="noStrike">
              <a:latin typeface="Arial"/>
            </a:endParaRPr>
          </a:p>
        </p:txBody>
      </p:sp>
    </p:spTree>
  </p:cSld>
  <mc:AlternateContent>
    <mc:Choice Requires="p14">
      <p:transition spd="slow" p14:dur="2000"/>
    </mc:Choice>
    <mc:Fallback>
      <p:transition spd="slow"/>
    </mc:Fallback>
  </mc:AlternateContent>
  <p:timing>
    <p:tnLst>
      <p:par>
        <p:cTn id="65" dur="indefinite" restart="never" nodeType="tmRoot">
          <p:childTnLst>
            <p:seq>
              <p:cTn id="66" dur="indefinite" nodeType="mainSeq"/>
              <p:prevCondLst>
                <p:cond delay="0" evt="onPrev">
                  <p:tgtEl>
                    <p:sldTgt/>
                  </p:tgtEl>
                </p:cond>
              </p:prevCondLst>
              <p:nextCondLst>
                <p:cond delay="0" evt="onNext">
                  <p:tgtEl>
                    <p:sldTgt/>
                  </p:tgtEl>
                </p:cond>
              </p:nextCondLst>
            </p:seq>
          </p:childTnLst>
        </p:cTn>
      </p:par>
    </p:tnLst>
  </p:timing>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1" name="TextShape 1"/>
          <p:cNvSpPr txBox="1"/>
          <p:nvPr/>
        </p:nvSpPr>
        <p:spPr>
          <a:xfrm>
            <a:off x="1010520" y="995400"/>
            <a:ext cx="7125480" cy="372600"/>
          </a:xfrm>
          <a:prstGeom prst="rect">
            <a:avLst/>
          </a:prstGeom>
          <a:noFill/>
          <a:ln>
            <a:noFill/>
          </a:ln>
        </p:spPr>
        <p:txBody>
          <a:bodyPr lIns="90000" rIns="90000" tIns="45000" bIns="45000"/>
          <a:p>
            <a:r>
              <a:rPr b="1" lang="it-IT" sz="2000" spc="-1" strike="noStrike">
                <a:solidFill>
                  <a:srgbClr val="ff0000"/>
                </a:solidFill>
                <a:latin typeface="Times New Roman"/>
              </a:rPr>
              <a:t>ESEMPI DI SEDUTE PER IL CONDIZIONAMENTO FISICO</a:t>
            </a:r>
            <a:endParaRPr b="0" lang="it-IT" sz="2000" spc="-1" strike="noStrike">
              <a:latin typeface="Arial"/>
            </a:endParaRPr>
          </a:p>
        </p:txBody>
      </p:sp>
      <p:sp>
        <p:nvSpPr>
          <p:cNvPr id="172" name="TextShape 2"/>
          <p:cNvSpPr txBox="1"/>
          <p:nvPr/>
        </p:nvSpPr>
        <p:spPr>
          <a:xfrm>
            <a:off x="1008000" y="1516680"/>
            <a:ext cx="7056000" cy="4387320"/>
          </a:xfrm>
          <a:prstGeom prst="rect">
            <a:avLst/>
          </a:prstGeom>
          <a:noFill/>
          <a:ln>
            <a:noFill/>
          </a:ln>
        </p:spPr>
        <p:txBody>
          <a:bodyPr lIns="90000" rIns="90000" tIns="45000" bIns="45000"/>
          <a:p>
            <a:r>
              <a:rPr b="1" lang="it-IT" sz="1600" spc="-1" strike="noStrike">
                <a:latin typeface="Times New Roman"/>
              </a:rPr>
              <a:t>METABOLIC CONDITIONING</a:t>
            </a:r>
            <a:endParaRPr b="0" lang="it-IT" sz="1600" spc="-1" strike="noStrike">
              <a:latin typeface="Arial"/>
            </a:endParaRPr>
          </a:p>
          <a:p>
            <a:endParaRPr b="0" lang="it-IT" sz="1600" spc="-1" strike="noStrike">
              <a:latin typeface="Arial"/>
            </a:endParaRPr>
          </a:p>
          <a:p>
            <a:r>
              <a:rPr b="1" lang="it-IT" sz="1600" spc="-1" strike="noStrike">
                <a:latin typeface="Times New Roman"/>
              </a:rPr>
              <a:t>Lavori solo a ripetizioni.</a:t>
            </a:r>
            <a:endParaRPr b="0" lang="it-IT" sz="1600" spc="-1" strike="noStrike">
              <a:latin typeface="Arial"/>
            </a:endParaRPr>
          </a:p>
          <a:p>
            <a:endParaRPr b="0" lang="it-IT" sz="1600" spc="-1" strike="noStrike">
              <a:latin typeface="Arial"/>
            </a:endParaRPr>
          </a:p>
          <a:p>
            <a:r>
              <a:rPr b="0" lang="it-IT" sz="1600" spc="-1" strike="noStrike">
                <a:latin typeface="Times New Roman"/>
              </a:rPr>
              <a:t>Warm up                                  </a:t>
            </a:r>
            <a:endParaRPr b="0" lang="it-IT" sz="1600" spc="-1" strike="noStrike">
              <a:latin typeface="Arial"/>
            </a:endParaRPr>
          </a:p>
          <a:p>
            <a:r>
              <a:rPr b="0" lang="it-IT" sz="1600" spc="-1" strike="noStrike">
                <a:latin typeface="Times New Roman"/>
              </a:rPr>
              <a:t>10 Minute.</a:t>
            </a:r>
            <a:endParaRPr b="0" lang="it-IT" sz="1600" spc="-1" strike="noStrike">
              <a:latin typeface="Arial"/>
            </a:endParaRPr>
          </a:p>
          <a:p>
            <a:endParaRPr b="0" lang="it-IT" sz="1600" spc="-1" strike="noStrike">
              <a:latin typeface="Arial"/>
            </a:endParaRPr>
          </a:p>
          <a:p>
            <a:r>
              <a:rPr b="0" lang="it-IT" sz="1600" spc="-1" strike="noStrike">
                <a:latin typeface="Times New Roman"/>
              </a:rPr>
              <a:t>100 reps  Jumping jack </a:t>
            </a:r>
            <a:endParaRPr b="0" lang="it-IT" sz="1600" spc="-1" strike="noStrike">
              <a:latin typeface="Arial"/>
            </a:endParaRPr>
          </a:p>
          <a:p>
            <a:r>
              <a:rPr b="0" lang="it-IT" sz="1600" spc="-1" strike="noStrike">
                <a:latin typeface="Times New Roman"/>
              </a:rPr>
              <a:t>90 reps  Air squats</a:t>
            </a:r>
            <a:endParaRPr b="0" lang="it-IT" sz="1600" spc="-1" strike="noStrike">
              <a:latin typeface="Arial"/>
            </a:endParaRPr>
          </a:p>
          <a:p>
            <a:r>
              <a:rPr b="0" lang="it-IT" sz="1600" spc="-1" strike="noStrike">
                <a:latin typeface="Times New Roman"/>
              </a:rPr>
              <a:t>80 reps  Front Plank</a:t>
            </a:r>
            <a:endParaRPr b="0" lang="it-IT" sz="1600" spc="-1" strike="noStrike">
              <a:latin typeface="Arial"/>
            </a:endParaRPr>
          </a:p>
          <a:p>
            <a:r>
              <a:rPr b="0" lang="it-IT" sz="1600" spc="-1" strike="noStrike">
                <a:latin typeface="Times New Roman"/>
              </a:rPr>
              <a:t>70 reps Lunges</a:t>
            </a:r>
            <a:endParaRPr b="0" lang="it-IT" sz="1600" spc="-1" strike="noStrike">
              <a:latin typeface="Arial"/>
            </a:endParaRPr>
          </a:p>
          <a:p>
            <a:r>
              <a:rPr b="0" lang="it-IT" sz="1600" spc="-1" strike="noStrike">
                <a:latin typeface="Times New Roman"/>
              </a:rPr>
              <a:t>60 reps  Sit Ups</a:t>
            </a:r>
            <a:endParaRPr b="0" lang="it-IT" sz="1600" spc="-1" strike="noStrike">
              <a:latin typeface="Arial"/>
            </a:endParaRPr>
          </a:p>
          <a:p>
            <a:r>
              <a:rPr b="0" lang="it-IT" sz="1600" spc="-1" strike="noStrike">
                <a:latin typeface="Times New Roman"/>
              </a:rPr>
              <a:t>50 reps Knee high</a:t>
            </a:r>
            <a:endParaRPr b="0" lang="it-IT" sz="1600" spc="-1" strike="noStrike">
              <a:latin typeface="Arial"/>
            </a:endParaRPr>
          </a:p>
          <a:p>
            <a:r>
              <a:rPr b="0" lang="it-IT" sz="1600" spc="-1" strike="noStrike">
                <a:latin typeface="Times New Roman"/>
              </a:rPr>
              <a:t>40 reps Push ups</a:t>
            </a:r>
            <a:endParaRPr b="0" lang="it-IT" sz="1600" spc="-1" strike="noStrike">
              <a:latin typeface="Arial"/>
            </a:endParaRPr>
          </a:p>
          <a:p>
            <a:r>
              <a:rPr b="0" lang="it-IT" sz="1600" spc="-1" strike="noStrike">
                <a:latin typeface="Times New Roman"/>
              </a:rPr>
              <a:t>30 reps Back extension</a:t>
            </a:r>
            <a:endParaRPr b="0" lang="it-IT" sz="1600" spc="-1" strike="noStrike">
              <a:latin typeface="Arial"/>
            </a:endParaRPr>
          </a:p>
          <a:p>
            <a:r>
              <a:rPr b="0" lang="it-IT" sz="1600" spc="-1" strike="noStrike">
                <a:latin typeface="Times New Roman"/>
              </a:rPr>
              <a:t>20 reps Uchi Komi</a:t>
            </a:r>
            <a:endParaRPr b="0" lang="it-IT" sz="1600" spc="-1" strike="noStrike">
              <a:latin typeface="Arial"/>
            </a:endParaRPr>
          </a:p>
          <a:p>
            <a:r>
              <a:rPr b="0" lang="it-IT" sz="1600" spc="-1" strike="noStrike">
                <a:latin typeface="Times New Roman"/>
              </a:rPr>
              <a:t>10 reps Burpees</a:t>
            </a:r>
            <a:endParaRPr b="0" lang="it-IT" sz="1600" spc="-1" strike="noStrike">
              <a:latin typeface="Arial"/>
            </a:endParaRPr>
          </a:p>
        </p:txBody>
      </p:sp>
    </p:spTree>
  </p:cSld>
  <mc:AlternateContent>
    <mc:Choice Requires="p14">
      <p:transition spd="slow" p14:dur="2000"/>
    </mc:Choice>
    <mc:Fallback>
      <p:transition spd="slow"/>
    </mc:Fallback>
  </mc:AlternateContent>
  <p:timing>
    <p:tnLst>
      <p:par>
        <p:cTn id="67" dur="indefinite" restart="never" nodeType="tmRoot">
          <p:childTnLst>
            <p:seq>
              <p:cTn id="68" dur="indefinite" nodeType="mainSeq"/>
              <p:prevCondLst>
                <p:cond delay="0" evt="onPrev">
                  <p:tgtEl>
                    <p:sldTgt/>
                  </p:tgtEl>
                </p:cond>
              </p:prevCondLst>
              <p:nextCondLst>
                <p:cond delay="0" evt="onNext">
                  <p:tgtEl>
                    <p:sldTgt/>
                  </p:tgtEl>
                </p:cond>
              </p:nextCondLst>
            </p:seq>
          </p:childTnLst>
        </p:cTn>
      </p:par>
    </p:tnLst>
  </p:timing>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3" name="TextShape 1"/>
          <p:cNvSpPr txBox="1"/>
          <p:nvPr/>
        </p:nvSpPr>
        <p:spPr>
          <a:xfrm>
            <a:off x="1152000" y="936000"/>
            <a:ext cx="6768000" cy="372240"/>
          </a:xfrm>
          <a:prstGeom prst="rect">
            <a:avLst/>
          </a:prstGeom>
          <a:noFill/>
          <a:ln>
            <a:noFill/>
          </a:ln>
        </p:spPr>
        <p:txBody>
          <a:bodyPr lIns="90000" rIns="90000" tIns="45000" bIns="45000"/>
          <a:p>
            <a:pPr algn="ctr"/>
            <a:r>
              <a:rPr b="1" lang="it-IT" sz="2000" spc="-1" strike="noStrike">
                <a:solidFill>
                  <a:srgbClr val="ff0000"/>
                </a:solidFill>
                <a:latin typeface="Times New Roman"/>
              </a:rPr>
              <a:t>BREVI CENNI DI PERIODIZZAZIONE</a:t>
            </a:r>
            <a:endParaRPr b="1" lang="it-IT" sz="2000" spc="-1" strike="noStrike">
              <a:solidFill>
                <a:srgbClr val="ff0000"/>
              </a:solidFill>
              <a:latin typeface="Times New Roman"/>
            </a:endParaRPr>
          </a:p>
        </p:txBody>
      </p:sp>
      <p:sp>
        <p:nvSpPr>
          <p:cNvPr id="174" name="TextShape 2"/>
          <p:cNvSpPr txBox="1"/>
          <p:nvPr/>
        </p:nvSpPr>
        <p:spPr>
          <a:xfrm>
            <a:off x="864000" y="1440000"/>
            <a:ext cx="7344000" cy="4505400"/>
          </a:xfrm>
          <a:prstGeom prst="rect">
            <a:avLst/>
          </a:prstGeom>
          <a:noFill/>
          <a:ln>
            <a:noFill/>
          </a:ln>
        </p:spPr>
        <p:txBody>
          <a:bodyPr lIns="90000" rIns="90000" tIns="45000" bIns="45000"/>
          <a:p>
            <a:r>
              <a:rPr b="0" lang="it-IT" sz="1500" spc="-1" strike="noStrike">
                <a:latin typeface="Times New Roman"/>
              </a:rPr>
              <a:t>Riuscire a mantenere una condizione atletica ottimale tutto l’anno non risulta affatto semplice,specie se i mezzi e le attrezzature a nostra disposizione sono limitati</a:t>
            </a:r>
            <a:endParaRPr b="0" lang="it-IT" sz="1500" spc="-1" strike="noStrike">
              <a:latin typeface="Arial"/>
            </a:endParaRPr>
          </a:p>
          <a:p>
            <a:endParaRPr b="0" lang="it-IT" sz="1500" spc="-1" strike="noStrike">
              <a:latin typeface="Arial"/>
            </a:endParaRPr>
          </a:p>
          <a:p>
            <a:r>
              <a:rPr b="0" lang="it-IT" sz="1500" spc="-1" strike="noStrike">
                <a:latin typeface="Times New Roman"/>
              </a:rPr>
              <a:t>Quando dobbiamo stilare una periodizzazione dell’allenamento,dobbiamo innanzitutto capire,quali saranno le gare più importanti per l’atleta nel prossimo MACROCICLO.</a:t>
            </a:r>
            <a:endParaRPr b="0" lang="it-IT" sz="1500" spc="-1" strike="noStrike">
              <a:latin typeface="Arial"/>
            </a:endParaRPr>
          </a:p>
          <a:p>
            <a:endParaRPr b="0" lang="it-IT" sz="1500" spc="-1" strike="noStrike">
              <a:latin typeface="Arial"/>
            </a:endParaRPr>
          </a:p>
          <a:p>
            <a:pPr algn="ctr"/>
            <a:r>
              <a:rPr b="1" lang="it-IT" sz="1500" spc="-1" strike="noStrike">
                <a:latin typeface="Times New Roman"/>
              </a:rPr>
              <a:t>SUDDIVIDERE POI IL MACROCICLO NEI VARI MESOCICLI DI LAVORO</a:t>
            </a:r>
            <a:endParaRPr b="0" lang="it-IT" sz="1500" spc="-1" strike="noStrike">
              <a:latin typeface="Arial"/>
            </a:endParaRPr>
          </a:p>
          <a:p>
            <a:endParaRPr b="0" lang="it-IT" sz="1500" spc="-1" strike="noStrike">
              <a:latin typeface="Arial"/>
            </a:endParaRPr>
          </a:p>
          <a:p>
            <a:r>
              <a:rPr b="1" lang="it-IT" sz="1500" spc="-1" strike="noStrike">
                <a:latin typeface="Times New Roman"/>
              </a:rPr>
              <a:t>GPP: General Physical Preparation</a:t>
            </a:r>
            <a:r>
              <a:rPr b="0" lang="it-IT" sz="1500" spc="-1" strike="noStrike">
                <a:latin typeface="Times New Roman"/>
              </a:rPr>
              <a:t>, mesociclo che mira al miglioramento della composizione corporea e della forza e resistenza generale.</a:t>
            </a:r>
            <a:endParaRPr b="0" lang="it-IT" sz="1500" spc="-1" strike="noStrike">
              <a:latin typeface="Arial"/>
            </a:endParaRPr>
          </a:p>
          <a:p>
            <a:endParaRPr b="0" lang="it-IT" sz="1500" spc="-1" strike="noStrike">
              <a:latin typeface="Arial"/>
            </a:endParaRPr>
          </a:p>
          <a:p>
            <a:r>
              <a:rPr b="1" lang="it-IT" sz="1500" spc="-1" strike="noStrike">
                <a:latin typeface="Times New Roman"/>
              </a:rPr>
              <a:t>SPP: Specific Physical Preparation</a:t>
            </a:r>
            <a:r>
              <a:rPr b="0" lang="it-IT" sz="1500" spc="-1" strike="noStrike">
                <a:latin typeface="Times New Roman"/>
              </a:rPr>
              <a:t>, mesociclo che mira all’aumento della forza massima e di quella esplosiva</a:t>
            </a:r>
            <a:endParaRPr b="0" lang="it-IT" sz="1500" spc="-1" strike="noStrike">
              <a:latin typeface="Arial"/>
            </a:endParaRPr>
          </a:p>
          <a:p>
            <a:endParaRPr b="0" lang="it-IT" sz="1500" spc="-1" strike="noStrike">
              <a:latin typeface="Arial"/>
            </a:endParaRPr>
          </a:p>
          <a:p>
            <a:r>
              <a:rPr b="1" lang="it-IT" sz="1500" spc="-1" strike="noStrike">
                <a:latin typeface="Times New Roman"/>
              </a:rPr>
              <a:t>Competition:</a:t>
            </a:r>
            <a:r>
              <a:rPr b="0" lang="it-IT" sz="1500" spc="-1" strike="noStrike">
                <a:latin typeface="Times New Roman"/>
              </a:rPr>
              <a:t> periodo che antecede l’incontro programmato, con una riduzione del volume di lavoro ed un aumento ulteriore della specificità di allenamento per portare l’atleta al picco di forma.</a:t>
            </a:r>
            <a:endParaRPr b="0" lang="it-IT" sz="1500" spc="-1" strike="noStrike">
              <a:latin typeface="Arial"/>
            </a:endParaRPr>
          </a:p>
          <a:p>
            <a:endParaRPr b="0" lang="it-IT" sz="1500" spc="-1" strike="noStrike">
              <a:latin typeface="Arial"/>
            </a:endParaRPr>
          </a:p>
          <a:p>
            <a:endParaRPr b="0" lang="it-IT" sz="1500" spc="-1" strike="noStrike">
              <a:latin typeface="Arial"/>
            </a:endParaRPr>
          </a:p>
          <a:p>
            <a:endParaRPr b="0" lang="it-IT" sz="1500" spc="-1" strike="noStrike">
              <a:latin typeface="Arial"/>
            </a:endParaRPr>
          </a:p>
          <a:p>
            <a:endParaRPr b="0" lang="it-IT" sz="1500" spc="-1" strike="noStrike">
              <a:latin typeface="Arial"/>
            </a:endParaRPr>
          </a:p>
        </p:txBody>
      </p:sp>
    </p:spTree>
  </p:cSld>
  <mc:AlternateContent>
    <mc:Choice Requires="p14">
      <p:transition spd="slow" p14:dur="2000"/>
    </mc:Choice>
    <mc:Fallback>
      <p:transition spd="slow"/>
    </mc:Fallback>
  </mc:AlternateContent>
  <p:timing>
    <p:tnLst>
      <p:par>
        <p:cTn id="69" dur="indefinite" restart="never" nodeType="tmRoot">
          <p:childTnLst>
            <p:seq>
              <p:cTn id="70" dur="indefinite" nodeType="mainSeq"/>
              <p:prevCondLst>
                <p:cond delay="0" evt="onPrev">
                  <p:tgtEl>
                    <p:sldTgt/>
                  </p:tgtEl>
                </p:cond>
              </p:prevCondLst>
              <p:nextCondLst>
                <p:cond delay="0" evt="onNext">
                  <p:tgtEl>
                    <p:sldTgt/>
                  </p:tgtEl>
                </p:cond>
              </p:nextCondLst>
            </p:seq>
          </p:childTnLst>
        </p:cTn>
      </p:par>
    </p:tnLst>
  </p:timing>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5" name="TextShape 1"/>
          <p:cNvSpPr txBox="1"/>
          <p:nvPr/>
        </p:nvSpPr>
        <p:spPr>
          <a:xfrm>
            <a:off x="936000" y="720000"/>
            <a:ext cx="6984000" cy="5628600"/>
          </a:xfrm>
          <a:prstGeom prst="rect">
            <a:avLst/>
          </a:prstGeom>
          <a:noFill/>
          <a:ln>
            <a:noFill/>
          </a:ln>
        </p:spPr>
        <p:txBody>
          <a:bodyPr lIns="90000" rIns="90000" tIns="45000" bIns="45000"/>
          <a:p>
            <a:r>
              <a:rPr b="1" lang="it-IT" sz="1500" spc="-1" strike="noStrike">
                <a:latin typeface="Times New Roman"/>
              </a:rPr>
              <a:t>Fase GPP</a:t>
            </a:r>
            <a:endParaRPr b="0" lang="it-IT" sz="1500" spc="-1" strike="noStrike">
              <a:latin typeface="Times New Roman"/>
            </a:endParaRPr>
          </a:p>
          <a:p>
            <a:endParaRPr b="0" lang="it-IT" sz="1500" spc="-1" strike="noStrike">
              <a:latin typeface="Times New Roman"/>
            </a:endParaRPr>
          </a:p>
          <a:p>
            <a:r>
              <a:rPr b="0" lang="it-IT" sz="1500" spc="-1" strike="noStrike">
                <a:latin typeface="Times New Roman"/>
              </a:rPr>
              <a:t>Della durata di 4 settimane, utilizzeremo più esercizi in un range di ripetizioni medio-alte.</a:t>
            </a:r>
            <a:endParaRPr b="0" lang="it-IT" sz="1500" spc="-1" strike="noStrike">
              <a:latin typeface="Times New Roman"/>
            </a:endParaRPr>
          </a:p>
          <a:p>
            <a:endParaRPr b="0" lang="it-IT" sz="1500" spc="-1" strike="noStrike">
              <a:latin typeface="Times New Roman"/>
            </a:endParaRPr>
          </a:p>
          <a:p>
            <a:r>
              <a:rPr b="1" lang="it-IT" sz="1500" spc="-1" strike="noStrike">
                <a:latin typeface="Times New Roman"/>
              </a:rPr>
              <a:t>Fase SPP</a:t>
            </a:r>
            <a:endParaRPr b="0" lang="it-IT" sz="1500" spc="-1" strike="noStrike">
              <a:latin typeface="Times New Roman"/>
            </a:endParaRPr>
          </a:p>
          <a:p>
            <a:endParaRPr b="0" lang="it-IT" sz="1500" spc="-1" strike="noStrike">
              <a:latin typeface="Times New Roman"/>
            </a:endParaRPr>
          </a:p>
          <a:p>
            <a:r>
              <a:rPr b="0" lang="it-IT" sz="1500" spc="-1" strike="noStrike">
                <a:latin typeface="Times New Roman"/>
              </a:rPr>
              <a:t>Della durata di 4 settimane.</a:t>
            </a:r>
            <a:endParaRPr b="0" lang="it-IT" sz="1500" spc="-1" strike="noStrike">
              <a:latin typeface="Times New Roman"/>
            </a:endParaRPr>
          </a:p>
          <a:p>
            <a:endParaRPr b="0" lang="it-IT" sz="1500" spc="-1" strike="noStrike">
              <a:latin typeface="Times New Roman"/>
            </a:endParaRPr>
          </a:p>
          <a:p>
            <a:r>
              <a:rPr b="0" lang="it-IT" sz="1500" spc="-1" strike="noStrike">
                <a:latin typeface="Times New Roman"/>
              </a:rPr>
              <a:t>Minor tonnellaggio, aumento dell’intensità (%), utilizzo di metodiche per l’aumento della potenza.</a:t>
            </a:r>
            <a:endParaRPr b="0" lang="it-IT" sz="1500" spc="-1" strike="noStrike">
              <a:latin typeface="Times New Roman"/>
            </a:endParaRPr>
          </a:p>
          <a:p>
            <a:endParaRPr b="0" lang="it-IT" sz="1500" spc="-1" strike="noStrike">
              <a:latin typeface="Times New Roman"/>
            </a:endParaRPr>
          </a:p>
          <a:p>
            <a:r>
              <a:rPr b="0" lang="it-IT" sz="1500" spc="-1" strike="noStrike">
                <a:latin typeface="Times New Roman"/>
              </a:rPr>
              <a:t>Otterremo i maggiori guadagni di forza massima e viene introdotto lavoro più specifico per la forza esplosiva del fighter.</a:t>
            </a:r>
            <a:endParaRPr b="0" lang="it-IT" sz="1500" spc="-1" strike="noStrike">
              <a:latin typeface="Times New Roman"/>
            </a:endParaRPr>
          </a:p>
          <a:p>
            <a:endParaRPr b="0" lang="it-IT" sz="1500" spc="-1" strike="noStrike">
              <a:latin typeface="Times New Roman"/>
            </a:endParaRPr>
          </a:p>
          <a:p>
            <a:r>
              <a:rPr b="1" lang="it-IT" sz="1500" spc="-1" strike="noStrike">
                <a:latin typeface="Times New Roman"/>
              </a:rPr>
              <a:t>Competition</a:t>
            </a:r>
            <a:endParaRPr b="0" lang="it-IT" sz="1500" spc="-1" strike="noStrike">
              <a:latin typeface="Times New Roman"/>
            </a:endParaRPr>
          </a:p>
          <a:p>
            <a:endParaRPr b="0" lang="it-IT" sz="1500" spc="-1" strike="noStrike">
              <a:latin typeface="Times New Roman"/>
            </a:endParaRPr>
          </a:p>
          <a:p>
            <a:r>
              <a:rPr b="0" lang="it-IT" sz="1500" spc="-1" strike="noStrike">
                <a:latin typeface="Times New Roman"/>
              </a:rPr>
              <a:t>Le ultime settimane di lavoro che precedono la competizione.</a:t>
            </a:r>
            <a:endParaRPr b="0" lang="it-IT" sz="1500" spc="-1" strike="noStrike">
              <a:latin typeface="Times New Roman"/>
            </a:endParaRPr>
          </a:p>
          <a:p>
            <a:endParaRPr b="0" lang="it-IT" sz="1500" spc="-1" strike="noStrike">
              <a:latin typeface="Times New Roman"/>
            </a:endParaRPr>
          </a:p>
          <a:p>
            <a:r>
              <a:rPr b="0" lang="it-IT" sz="1500" spc="-1" strike="noStrike">
                <a:latin typeface="Times New Roman"/>
              </a:rPr>
              <a:t>Il volume di lavoro cala per dissipare l’accumulo di fatigue (stress) e portare l’atleta al picco di forma.</a:t>
            </a:r>
            <a:endParaRPr b="0" lang="it-IT" sz="1500" spc="-1" strike="noStrike">
              <a:latin typeface="Times New Roman"/>
            </a:endParaRPr>
          </a:p>
          <a:p>
            <a:endParaRPr b="0" lang="it-IT" sz="1500" spc="-1" strike="noStrike">
              <a:latin typeface="Times New Roman"/>
            </a:endParaRPr>
          </a:p>
          <a:p>
            <a:r>
              <a:rPr b="0" lang="it-IT" sz="1500" spc="-1" strike="noStrike">
                <a:latin typeface="Times New Roman"/>
              </a:rPr>
              <a:t>Post competizione è altamente consigliato una settimana o 10 giorni di recupero attivo prima di riprendere gli allenamenti.</a:t>
            </a:r>
            <a:endParaRPr b="0" lang="it-IT" sz="1500" spc="-1" strike="noStrike">
              <a:latin typeface="Times New Roman"/>
            </a:endParaRPr>
          </a:p>
        </p:txBody>
      </p:sp>
    </p:spTree>
  </p:cSld>
  <mc:AlternateContent>
    <mc:Choice Requires="p14">
      <p:transition spd="slow" p14:dur="2000"/>
    </mc:Choice>
    <mc:Fallback>
      <p:transition spd="slow"/>
    </mc:Fallback>
  </mc:AlternateContent>
  <p:timing>
    <p:tnLst>
      <p:par>
        <p:cTn id="71" dur="indefinite" restart="never" nodeType="tmRoot">
          <p:childTnLst>
            <p:seq>
              <p:cTn id="72" dur="indefinite" nodeType="mainSeq"/>
              <p:prevCondLst>
                <p:cond delay="0" evt="onPrev">
                  <p:tgtEl>
                    <p:sldTgt/>
                  </p:tgtEl>
                </p:cond>
              </p:prevCondLst>
              <p:nextCondLst>
                <p:cond delay="0" evt="onNext">
                  <p:tgtEl>
                    <p:sldTgt/>
                  </p:tgtEl>
                </p:cond>
              </p:nextCondLst>
            </p:seq>
          </p:childTnLst>
        </p:cTn>
      </p:par>
    </p:tnLst>
  </p:timing>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6" name="TextShape 1"/>
          <p:cNvSpPr txBox="1"/>
          <p:nvPr/>
        </p:nvSpPr>
        <p:spPr>
          <a:xfrm>
            <a:off x="936000" y="851760"/>
            <a:ext cx="6912000" cy="372240"/>
          </a:xfrm>
          <a:prstGeom prst="rect">
            <a:avLst/>
          </a:prstGeom>
          <a:noFill/>
          <a:ln>
            <a:noFill/>
          </a:ln>
        </p:spPr>
        <p:txBody>
          <a:bodyPr lIns="90000" rIns="90000" tIns="45000" bIns="45000"/>
          <a:p>
            <a:pPr algn="ctr"/>
            <a:r>
              <a:rPr b="1" lang="it-IT" sz="2000" spc="-1" strike="noStrike">
                <a:solidFill>
                  <a:srgbClr val="ff0000"/>
                </a:solidFill>
                <a:latin typeface="Times New Roman"/>
              </a:rPr>
              <a:t>LETTURE CONSIGLIATE </a:t>
            </a:r>
            <a:endParaRPr b="1" lang="it-IT" sz="2000" spc="-1" strike="noStrike">
              <a:solidFill>
                <a:srgbClr val="ff0000"/>
              </a:solidFill>
              <a:latin typeface="Times New Roman"/>
            </a:endParaRPr>
          </a:p>
        </p:txBody>
      </p:sp>
      <p:sp>
        <p:nvSpPr>
          <p:cNvPr id="177" name="TextShape 2"/>
          <p:cNvSpPr txBox="1"/>
          <p:nvPr/>
        </p:nvSpPr>
        <p:spPr>
          <a:xfrm>
            <a:off x="2952000" y="2880000"/>
            <a:ext cx="72000" cy="360"/>
          </a:xfrm>
          <a:prstGeom prst="rect">
            <a:avLst/>
          </a:prstGeom>
          <a:noFill/>
          <a:ln>
            <a:noFill/>
          </a:ln>
        </p:spPr>
      </p:sp>
      <p:pic>
        <p:nvPicPr>
          <p:cNvPr id="178" name="" descr=""/>
          <p:cNvPicPr/>
          <p:nvPr/>
        </p:nvPicPr>
        <p:blipFill>
          <a:blip r:embed="rId1"/>
          <a:stretch/>
        </p:blipFill>
        <p:spPr>
          <a:xfrm>
            <a:off x="941040" y="1296000"/>
            <a:ext cx="1800000" cy="2453400"/>
          </a:xfrm>
          <a:prstGeom prst="rect">
            <a:avLst/>
          </a:prstGeom>
          <a:ln>
            <a:noFill/>
          </a:ln>
        </p:spPr>
      </p:pic>
      <p:pic>
        <p:nvPicPr>
          <p:cNvPr id="179" name="" descr=""/>
          <p:cNvPicPr/>
          <p:nvPr/>
        </p:nvPicPr>
        <p:blipFill>
          <a:blip r:embed="rId2"/>
          <a:stretch/>
        </p:blipFill>
        <p:spPr>
          <a:xfrm>
            <a:off x="2664000" y="1267920"/>
            <a:ext cx="1872000" cy="2418120"/>
          </a:xfrm>
          <a:prstGeom prst="rect">
            <a:avLst/>
          </a:prstGeom>
          <a:ln>
            <a:noFill/>
          </a:ln>
        </p:spPr>
      </p:pic>
      <p:pic>
        <p:nvPicPr>
          <p:cNvPr id="180" name="" descr=""/>
          <p:cNvPicPr/>
          <p:nvPr/>
        </p:nvPicPr>
        <p:blipFill>
          <a:blip r:embed="rId3"/>
          <a:stretch/>
        </p:blipFill>
        <p:spPr>
          <a:xfrm>
            <a:off x="4536000" y="1250280"/>
            <a:ext cx="1875960" cy="2435760"/>
          </a:xfrm>
          <a:prstGeom prst="rect">
            <a:avLst/>
          </a:prstGeom>
          <a:ln>
            <a:noFill/>
          </a:ln>
        </p:spPr>
      </p:pic>
      <p:pic>
        <p:nvPicPr>
          <p:cNvPr id="181" name="" descr=""/>
          <p:cNvPicPr/>
          <p:nvPr/>
        </p:nvPicPr>
        <p:blipFill>
          <a:blip r:embed="rId4"/>
          <a:stretch/>
        </p:blipFill>
        <p:spPr>
          <a:xfrm>
            <a:off x="1008000" y="3744000"/>
            <a:ext cx="1840680" cy="2299320"/>
          </a:xfrm>
          <a:prstGeom prst="rect">
            <a:avLst/>
          </a:prstGeom>
          <a:ln>
            <a:noFill/>
          </a:ln>
        </p:spPr>
      </p:pic>
      <p:pic>
        <p:nvPicPr>
          <p:cNvPr id="182" name="" descr=""/>
          <p:cNvPicPr/>
          <p:nvPr/>
        </p:nvPicPr>
        <p:blipFill>
          <a:blip r:embed="rId5"/>
          <a:stretch/>
        </p:blipFill>
        <p:spPr>
          <a:xfrm>
            <a:off x="2840400" y="3686040"/>
            <a:ext cx="2127600" cy="2348280"/>
          </a:xfrm>
          <a:prstGeom prst="rect">
            <a:avLst/>
          </a:prstGeom>
          <a:ln>
            <a:noFill/>
          </a:ln>
        </p:spPr>
      </p:pic>
      <p:pic>
        <p:nvPicPr>
          <p:cNvPr id="183" name="" descr=""/>
          <p:cNvPicPr/>
          <p:nvPr/>
        </p:nvPicPr>
        <p:blipFill>
          <a:blip r:embed="rId6"/>
          <a:stretch/>
        </p:blipFill>
        <p:spPr>
          <a:xfrm>
            <a:off x="6411960" y="1250280"/>
            <a:ext cx="1868040" cy="2493720"/>
          </a:xfrm>
          <a:prstGeom prst="rect">
            <a:avLst/>
          </a:prstGeom>
          <a:ln>
            <a:noFill/>
          </a:ln>
        </p:spPr>
      </p:pic>
      <p:pic>
        <p:nvPicPr>
          <p:cNvPr id="184" name="" descr=""/>
          <p:cNvPicPr/>
          <p:nvPr/>
        </p:nvPicPr>
        <p:blipFill>
          <a:blip r:embed="rId7"/>
          <a:stretch/>
        </p:blipFill>
        <p:spPr>
          <a:xfrm>
            <a:off x="4968000" y="3686040"/>
            <a:ext cx="2279160" cy="2448000"/>
          </a:xfrm>
          <a:prstGeom prst="rect">
            <a:avLst/>
          </a:prstGeom>
          <a:ln>
            <a:noFill/>
          </a:ln>
        </p:spPr>
      </p:pic>
    </p:spTree>
  </p:cSld>
  <mc:AlternateContent>
    <mc:Choice Requires="p14">
      <p:transition spd="slow" p14:dur="2000"/>
    </mc:Choice>
    <mc:Fallback>
      <p:transition spd="slow"/>
    </mc:Fallback>
  </mc:AlternateContent>
  <p:timing>
    <p:tnLst>
      <p:par>
        <p:cTn id="73" dur="indefinite" restart="never" nodeType="tmRoot">
          <p:childTnLst>
            <p:seq>
              <p:cTn id="74" dur="indefinite"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 name="CustomShape 1"/>
          <p:cNvSpPr/>
          <p:nvPr/>
        </p:nvSpPr>
        <p:spPr>
          <a:xfrm>
            <a:off x="1095120" y="817560"/>
            <a:ext cx="6962760" cy="1199880"/>
          </a:xfrm>
          <a:prstGeom prst="rect">
            <a:avLst/>
          </a:prstGeom>
          <a:noFill/>
          <a:ln>
            <a:noFill/>
          </a:ln>
        </p:spPr>
        <p:style>
          <a:lnRef idx="0"/>
          <a:fillRef idx="0"/>
          <a:effectRef idx="0"/>
          <a:fontRef idx="minor"/>
        </p:style>
        <p:txBody>
          <a:bodyPr lIns="0" rIns="0" tIns="0" bIns="0" anchor="ctr"/>
          <a:p>
            <a:pPr algn="ctr">
              <a:lnSpc>
                <a:spcPct val="100000"/>
              </a:lnSpc>
            </a:pPr>
            <a:r>
              <a:rPr b="1" i="1" lang="it-IT" sz="2200" spc="-1" strike="noStrike">
                <a:solidFill>
                  <a:srgbClr val="ff0000"/>
                </a:solidFill>
                <a:latin typeface="Times New Roman"/>
                <a:ea typeface="DejaVu Sans"/>
              </a:rPr>
              <a:t>I PRINCIPI FONDAMENTALI DELL’ALLENAMENTO SPORTIVO</a:t>
            </a:r>
            <a:endParaRPr b="0" lang="it-IT" sz="2200" spc="-1" strike="noStrike">
              <a:latin typeface="Arial"/>
            </a:endParaRPr>
          </a:p>
        </p:txBody>
      </p:sp>
      <p:sp>
        <p:nvSpPr>
          <p:cNvPr id="103" name="CustomShape 2"/>
          <p:cNvSpPr/>
          <p:nvPr/>
        </p:nvSpPr>
        <p:spPr>
          <a:xfrm>
            <a:off x="936000" y="1800000"/>
            <a:ext cx="2807640" cy="4319640"/>
          </a:xfrm>
          <a:prstGeom prst="rect">
            <a:avLst/>
          </a:prstGeom>
          <a:noFill/>
          <a:ln>
            <a:noFill/>
          </a:ln>
        </p:spPr>
        <p:style>
          <a:lnRef idx="0"/>
          <a:fillRef idx="0"/>
          <a:effectRef idx="0"/>
          <a:fontRef idx="minor"/>
        </p:style>
        <p:txBody>
          <a:bodyPr lIns="90000" rIns="90000" tIns="45000" bIns="45000"/>
          <a:p>
            <a:pPr>
              <a:lnSpc>
                <a:spcPct val="100000"/>
              </a:lnSpc>
            </a:pPr>
            <a:r>
              <a:rPr b="0" lang="it-IT" sz="1600" spc="-1" strike="noStrike">
                <a:solidFill>
                  <a:srgbClr val="000000"/>
                </a:solidFill>
                <a:latin typeface="Times New Roman"/>
                <a:ea typeface="DejaVu Sans"/>
              </a:rPr>
              <a:t>L’allenamento sportivo è un </a:t>
            </a:r>
            <a:r>
              <a:rPr b="1" lang="it-IT" sz="1600" spc="-1" strike="noStrike">
                <a:solidFill>
                  <a:srgbClr val="000000"/>
                </a:solidFill>
                <a:latin typeface="Times New Roman"/>
                <a:ea typeface="DejaVu Sans"/>
              </a:rPr>
              <a:t>processo pedagocico educativo</a:t>
            </a:r>
            <a:r>
              <a:rPr b="0" lang="it-IT" sz="1600" spc="-1" strike="noStrike">
                <a:solidFill>
                  <a:srgbClr val="000000"/>
                </a:solidFill>
                <a:latin typeface="Times New Roman"/>
                <a:ea typeface="DejaVu Sans"/>
              </a:rPr>
              <a:t> complesso,che si concretizza con l’organizzazione dell’esercizio fisico ripetutto in quantità e intensità tali da produrre carichi progressivamente crescenti,che stimolino i processi di supercompensazione e migliorino le capacità fisiche,psichiche,tecniche e tattiche dell’atleta al fine di esaltarne e consolidarne il rendimento in gara.</a:t>
            </a:r>
            <a:endParaRPr b="0" lang="it-IT" sz="1600" spc="-1" strike="noStrike">
              <a:latin typeface="Arial"/>
            </a:endParaRPr>
          </a:p>
        </p:txBody>
      </p:sp>
      <p:pic>
        <p:nvPicPr>
          <p:cNvPr id="104" name="" descr=""/>
          <p:cNvPicPr/>
          <p:nvPr/>
        </p:nvPicPr>
        <p:blipFill>
          <a:blip r:embed="rId1"/>
          <a:stretch/>
        </p:blipFill>
        <p:spPr>
          <a:xfrm>
            <a:off x="3956040" y="1971720"/>
            <a:ext cx="4101840" cy="357192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5" name="CustomShape 1"/>
          <p:cNvSpPr/>
          <p:nvPr/>
        </p:nvSpPr>
        <p:spPr>
          <a:xfrm>
            <a:off x="1095120" y="817560"/>
            <a:ext cx="6962760" cy="1199880"/>
          </a:xfrm>
          <a:prstGeom prst="rect">
            <a:avLst/>
          </a:prstGeom>
          <a:noFill/>
          <a:ln>
            <a:noFill/>
          </a:ln>
        </p:spPr>
        <p:style>
          <a:lnRef idx="0"/>
          <a:fillRef idx="0"/>
          <a:effectRef idx="0"/>
          <a:fontRef idx="minor"/>
        </p:style>
        <p:txBody>
          <a:bodyPr lIns="0" rIns="0" tIns="0" bIns="0" anchor="ctr"/>
          <a:p>
            <a:pPr algn="ctr">
              <a:lnSpc>
                <a:spcPct val="100000"/>
              </a:lnSpc>
            </a:pPr>
            <a:r>
              <a:rPr b="1" i="1" lang="it-IT" sz="2400" spc="-1" strike="noStrike">
                <a:solidFill>
                  <a:srgbClr val="ff0000"/>
                </a:solidFill>
                <a:latin typeface="Times New Roman"/>
                <a:ea typeface="DejaVu Sans"/>
              </a:rPr>
              <a:t>CARICO DI ALLENAMENTO</a:t>
            </a:r>
            <a:endParaRPr b="0" lang="it-IT" sz="2400" spc="-1" strike="noStrike">
              <a:latin typeface="Arial"/>
            </a:endParaRPr>
          </a:p>
        </p:txBody>
      </p:sp>
      <p:sp>
        <p:nvSpPr>
          <p:cNvPr id="106" name="CustomShape 2"/>
          <p:cNvSpPr/>
          <p:nvPr/>
        </p:nvSpPr>
        <p:spPr>
          <a:xfrm>
            <a:off x="864000" y="1728000"/>
            <a:ext cx="3023640" cy="3986640"/>
          </a:xfrm>
          <a:prstGeom prst="rect">
            <a:avLst/>
          </a:prstGeom>
          <a:noFill/>
          <a:ln>
            <a:noFill/>
          </a:ln>
        </p:spPr>
        <p:style>
          <a:lnRef idx="0"/>
          <a:fillRef idx="0"/>
          <a:effectRef idx="0"/>
          <a:fontRef idx="minor"/>
        </p:style>
        <p:txBody>
          <a:bodyPr lIns="90000" rIns="90000" tIns="45000" bIns="45000"/>
          <a:p>
            <a:pPr algn="just">
              <a:lnSpc>
                <a:spcPct val="100000"/>
              </a:lnSpc>
            </a:pPr>
            <a:r>
              <a:rPr b="0" lang="it-IT" sz="1600" spc="-1" strike="noStrike">
                <a:solidFill>
                  <a:srgbClr val="000000"/>
                </a:solidFill>
                <a:latin typeface="Times New Roman"/>
                <a:ea typeface="DejaVu Sans"/>
              </a:rPr>
              <a:t>Per</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carico di</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allenamento</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in generale si intende la misura del lavoro realizzato in allenamento.</a:t>
            </a:r>
            <a:r>
              <a:rPr b="0" lang="it-IT" sz="1600" spc="-1" strike="noStrike">
                <a:solidFill>
                  <a:srgbClr val="000000"/>
                </a:solidFill>
                <a:latin typeface="Times New Roman"/>
                <a:ea typeface="DejaVu Sans"/>
              </a:rPr>
              <a:t>	</a:t>
            </a:r>
            <a:endParaRPr b="0" lang="it-IT" sz="1600" spc="-1" strike="noStrike">
              <a:latin typeface="Arial"/>
            </a:endParaRPr>
          </a:p>
          <a:p>
            <a:pPr algn="just">
              <a:lnSpc>
                <a:spcPct val="100000"/>
              </a:lnSpc>
            </a:pPr>
            <a:r>
              <a:rPr b="0" lang="it-IT" sz="1600" spc="-1" strike="noStrike">
                <a:solidFill>
                  <a:srgbClr val="000000"/>
                </a:solidFill>
                <a:latin typeface="Times New Roman"/>
                <a:ea typeface="DejaVu Sans"/>
              </a:rPr>
              <a:t>(Werchoshanski 1988)</a:t>
            </a:r>
            <a:endParaRPr b="0" lang="it-IT" sz="1600" spc="-1" strike="noStrike">
              <a:latin typeface="Arial"/>
            </a:endParaRPr>
          </a:p>
          <a:p>
            <a:pPr algn="just">
              <a:lnSpc>
                <a:spcPct val="100000"/>
              </a:lnSpc>
            </a:pPr>
            <a:r>
              <a:rPr b="0" lang="it-IT" sz="1600" spc="-1" strike="noStrike">
                <a:solidFill>
                  <a:srgbClr val="000000"/>
                </a:solidFill>
                <a:latin typeface="Times New Roman"/>
                <a:ea typeface="DejaVu Sans"/>
              </a:rPr>
              <a:t>	</a:t>
            </a:r>
            <a:endParaRPr b="0" lang="it-IT" sz="1600" spc="-1" strike="noStrike">
              <a:latin typeface="Arial"/>
            </a:endParaRPr>
          </a:p>
          <a:p>
            <a:pPr>
              <a:lnSpc>
                <a:spcPct val="100000"/>
              </a:lnSpc>
            </a:pPr>
            <a:r>
              <a:rPr b="1" lang="it-IT" sz="1600" spc="-1" strike="noStrike">
                <a:solidFill>
                  <a:srgbClr val="000000"/>
                </a:solidFill>
                <a:latin typeface="Times New Roman"/>
                <a:ea typeface="DejaVu Sans"/>
              </a:rPr>
              <a:t>Frequenza d’allenamento,</a:t>
            </a:r>
            <a:r>
              <a:rPr b="1" lang="it-IT" sz="1600" spc="-1" strike="noStrike">
                <a:solidFill>
                  <a:srgbClr val="000000"/>
                </a:solidFill>
                <a:latin typeface="Times New Roman"/>
                <a:ea typeface="DejaVu Sans"/>
              </a:rPr>
              <a:t>	</a:t>
            </a:r>
            <a:r>
              <a:rPr b="1" lang="it-IT" sz="1600" spc="-1" strike="noStrike">
                <a:solidFill>
                  <a:srgbClr val="000000"/>
                </a:solidFill>
                <a:latin typeface="Times New Roman"/>
                <a:ea typeface="DejaVu Sans"/>
              </a:rPr>
              <a:t>volume,intensità, durata,</a:t>
            </a:r>
            <a:r>
              <a:rPr b="1" lang="it-IT" sz="1600" spc="-1" strike="noStrike">
                <a:solidFill>
                  <a:srgbClr val="000000"/>
                </a:solidFill>
                <a:latin typeface="Times New Roman"/>
                <a:ea typeface="DejaVu Sans"/>
              </a:rPr>
              <a:t>	</a:t>
            </a:r>
            <a:r>
              <a:rPr b="1" lang="it-IT" sz="1600" spc="-1" strike="noStrike">
                <a:solidFill>
                  <a:srgbClr val="000000"/>
                </a:solidFill>
                <a:latin typeface="Times New Roman"/>
                <a:ea typeface="DejaVu Sans"/>
              </a:rPr>
              <a:t>densità del carico</a:t>
            </a:r>
            <a:r>
              <a:rPr b="0" lang="it-IT" sz="1600" spc="-1" strike="noStrike">
                <a:solidFill>
                  <a:srgbClr val="000000"/>
                </a:solidFill>
                <a:latin typeface="Times New Roman"/>
                <a:ea typeface="DejaVu Sans"/>
              </a:rPr>
              <a:t>,sono quelle grandezze che descrivono</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le richieste di carico, ed i dati che le riguardano  determinano in che modo viene realizzato un determinato tipo di esecuzione dell’esercizio</a:t>
            </a:r>
            <a:r>
              <a:rPr b="0" lang="it-IT" sz="1800" spc="-1" strike="noStrike">
                <a:solidFill>
                  <a:srgbClr val="000000"/>
                </a:solidFill>
                <a:latin typeface="Times New Roman"/>
                <a:ea typeface="DejaVu Sans"/>
              </a:rPr>
              <a:t>.</a:t>
            </a:r>
            <a:endParaRPr b="0" lang="it-IT" sz="1800" spc="-1" strike="noStrike">
              <a:latin typeface="Arial"/>
            </a:endParaRPr>
          </a:p>
        </p:txBody>
      </p:sp>
      <p:pic>
        <p:nvPicPr>
          <p:cNvPr id="107" name="" descr=""/>
          <p:cNvPicPr/>
          <p:nvPr/>
        </p:nvPicPr>
        <p:blipFill>
          <a:blip r:embed="rId1"/>
          <a:stretch/>
        </p:blipFill>
        <p:spPr>
          <a:xfrm>
            <a:off x="3961800" y="1792800"/>
            <a:ext cx="4173840" cy="382284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8" name="CustomShape 1"/>
          <p:cNvSpPr/>
          <p:nvPr/>
        </p:nvSpPr>
        <p:spPr>
          <a:xfrm>
            <a:off x="1008000" y="864000"/>
            <a:ext cx="6621840" cy="4913280"/>
          </a:xfrm>
          <a:prstGeom prst="rect">
            <a:avLst/>
          </a:prstGeom>
          <a:noFill/>
          <a:ln>
            <a:noFill/>
          </a:ln>
        </p:spPr>
        <p:style>
          <a:lnRef idx="0"/>
          <a:fillRef idx="0"/>
          <a:effectRef idx="0"/>
          <a:fontRef idx="minor"/>
        </p:style>
        <p:txBody>
          <a:bodyPr lIns="90000" rIns="90000" tIns="45000" bIns="45000"/>
          <a:p>
            <a:pPr marL="216000" indent="-213840" algn="just">
              <a:lnSpc>
                <a:spcPct val="100000"/>
              </a:lnSpc>
              <a:buClr>
                <a:srgbClr val="000000"/>
              </a:buClr>
              <a:buSzPct val="45000"/>
              <a:buFont typeface="Wingdings" charset="2"/>
              <a:buChar char=""/>
            </a:pPr>
            <a:r>
              <a:rPr b="1" lang="it-IT" sz="1600" spc="-1" strike="noStrike">
                <a:solidFill>
                  <a:srgbClr val="000000"/>
                </a:solidFill>
                <a:latin typeface="Times New Roman"/>
                <a:ea typeface="DejaVu Sans"/>
              </a:rPr>
              <a:t>IL VOLUME DEL CARICO </a:t>
            </a:r>
            <a:r>
              <a:rPr b="0" lang="it-IT" sz="1600" spc="-1" strike="noStrike">
                <a:solidFill>
                  <a:srgbClr val="000000"/>
                </a:solidFill>
                <a:latin typeface="Times New Roman"/>
                <a:ea typeface="DejaVu Sans"/>
              </a:rPr>
              <a:t>viene  determinato dalla lunghezza della distanza da percorrere, dal</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peso</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totale dei sovraccarichi esterni, dalla frequenza delle</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ripetizioni,</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dai tempi</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di allenamento.</a:t>
            </a:r>
            <a:r>
              <a:rPr b="0" lang="it-IT" sz="1600" spc="-1" strike="noStrike">
                <a:solidFill>
                  <a:srgbClr val="000000"/>
                </a:solidFill>
                <a:latin typeface="Times New Roman"/>
                <a:ea typeface="DejaVu Sans"/>
              </a:rPr>
              <a:t>	</a:t>
            </a:r>
            <a:endParaRPr b="0" lang="it-IT" sz="1600" spc="-1" strike="noStrike">
              <a:latin typeface="Arial"/>
            </a:endParaRPr>
          </a:p>
          <a:p>
            <a:pPr algn="just">
              <a:lnSpc>
                <a:spcPct val="100000"/>
              </a:lnSpc>
            </a:pPr>
            <a:r>
              <a:rPr b="0" lang="it-IT" sz="1600" spc="-1" strike="noStrike">
                <a:solidFill>
                  <a:srgbClr val="000000"/>
                </a:solidFill>
                <a:latin typeface="Times New Roman"/>
                <a:ea typeface="DejaVu Sans"/>
              </a:rPr>
              <a:t>Le unità sono: km,kg,numero delle ripetizioni,ore,minuti.</a:t>
            </a:r>
            <a:endParaRPr b="0" lang="it-IT" sz="1600" spc="-1" strike="noStrike">
              <a:latin typeface="Arial"/>
            </a:endParaRPr>
          </a:p>
          <a:p>
            <a:pPr algn="just">
              <a:lnSpc>
                <a:spcPct val="100000"/>
              </a:lnSpc>
            </a:pPr>
            <a:r>
              <a:rPr b="0" lang="it-IT" sz="1600" spc="-1" strike="noStrike">
                <a:solidFill>
                  <a:srgbClr val="000000"/>
                </a:solidFill>
                <a:latin typeface="Times New Roman"/>
                <a:ea typeface="DejaVu Sans"/>
              </a:rPr>
              <a:t>	</a:t>
            </a:r>
            <a:endParaRPr b="0" lang="it-IT" sz="1600" spc="-1" strike="noStrike">
              <a:latin typeface="Arial"/>
            </a:endParaRPr>
          </a:p>
          <a:p>
            <a:pPr algn="just">
              <a:lnSpc>
                <a:spcPct val="100000"/>
              </a:lnSpc>
            </a:pPr>
            <a:r>
              <a:rPr b="1" lang="it-IT" sz="1600" spc="-1" strike="noStrike">
                <a:solidFill>
                  <a:srgbClr val="000000"/>
                </a:solidFill>
                <a:latin typeface="Times New Roman"/>
                <a:ea typeface="DejaVu Sans"/>
              </a:rPr>
              <a:t>• </a:t>
            </a:r>
            <a:r>
              <a:rPr b="1" lang="it-IT" sz="1600" spc="-1" strike="noStrike">
                <a:solidFill>
                  <a:srgbClr val="000000"/>
                </a:solidFill>
                <a:latin typeface="Times New Roman"/>
                <a:ea typeface="DejaVu Sans"/>
              </a:rPr>
              <a:t>L’INTENSITÀ DEL CARICO </a:t>
            </a:r>
            <a:r>
              <a:rPr b="0" lang="it-IT" sz="1600" spc="-1" strike="noStrike">
                <a:solidFill>
                  <a:srgbClr val="000000"/>
                </a:solidFill>
                <a:latin typeface="Times New Roman"/>
                <a:ea typeface="DejaVu Sans"/>
              </a:rPr>
              <a:t>viene  determinata dal grado di sforzo  dal tipo e dalle modalità di esecuzione dell’esercizio.</a:t>
            </a:r>
            <a:endParaRPr b="0" lang="it-IT" sz="1600" spc="-1" strike="noStrike">
              <a:latin typeface="Arial"/>
            </a:endParaRPr>
          </a:p>
          <a:p>
            <a:pPr algn="just">
              <a:lnSpc>
                <a:spcPct val="100000"/>
              </a:lnSpc>
            </a:pPr>
            <a:r>
              <a:rPr b="0" lang="it-IT" sz="1600" spc="-1" strike="noStrike">
                <a:solidFill>
                  <a:srgbClr val="000000"/>
                </a:solidFill>
                <a:latin typeface="Times New Roman"/>
                <a:ea typeface="DejaVu Sans"/>
              </a:rPr>
              <a:t>Alcune unità dell’intensità sono:</a:t>
            </a:r>
            <a:r>
              <a:rPr b="0" lang="it-IT" sz="1600" spc="-1" strike="noStrike">
                <a:solidFill>
                  <a:srgbClr val="000000"/>
                </a:solidFill>
                <a:latin typeface="Times New Roman"/>
                <a:ea typeface="DejaVu Sans"/>
              </a:rPr>
              <a:t>	</a:t>
            </a:r>
            <a:endParaRPr b="0" lang="it-IT" sz="1600" spc="-1" strike="noStrike">
              <a:latin typeface="Arial"/>
            </a:endParaRPr>
          </a:p>
          <a:p>
            <a:pPr algn="just">
              <a:lnSpc>
                <a:spcPct val="100000"/>
              </a:lnSpc>
            </a:pPr>
            <a:r>
              <a:rPr b="0" lang="it-IT" sz="1600" spc="-1" strike="noStrike">
                <a:solidFill>
                  <a:srgbClr val="000000"/>
                </a:solidFill>
                <a:latin typeface="Times New Roman"/>
                <a:ea typeface="DejaVu Sans"/>
              </a:rPr>
              <a:t>Misure di tempo  in minuti,</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secondi, velocità in metri al</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 secondo,la frequenza</a:t>
            </a:r>
            <a:r>
              <a:rPr b="0" lang="it-IT" sz="1600" spc="-1" strike="noStrike">
                <a:solidFill>
                  <a:srgbClr val="000000"/>
                </a:solidFill>
                <a:latin typeface="Times New Roman"/>
                <a:ea typeface="DejaVu Sans"/>
              </a:rPr>
              <a:t>	</a:t>
            </a:r>
            <a:endParaRPr b="0" lang="it-IT" sz="1600" spc="-1" strike="noStrike">
              <a:latin typeface="Arial"/>
            </a:endParaRPr>
          </a:p>
          <a:p>
            <a:pPr algn="just">
              <a:lnSpc>
                <a:spcPct val="100000"/>
              </a:lnSpc>
            </a:pPr>
            <a:r>
              <a:rPr b="0" lang="it-IT" sz="1600" spc="-1" strike="noStrike">
                <a:solidFill>
                  <a:srgbClr val="000000"/>
                </a:solidFill>
                <a:latin typeface="Times New Roman"/>
                <a:ea typeface="DejaVu Sans"/>
              </a:rPr>
              <a:t>Cardiaca al minuto,le</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milli</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moli</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di lattato, il peso in kg.</a:t>
            </a:r>
            <a:endParaRPr b="0" lang="it-IT" sz="1600" spc="-1" strike="noStrike">
              <a:latin typeface="Arial"/>
            </a:endParaRPr>
          </a:p>
          <a:p>
            <a:pPr algn="just">
              <a:lnSpc>
                <a:spcPct val="100000"/>
              </a:lnSpc>
            </a:pPr>
            <a:endParaRPr b="0" lang="it-IT" sz="1600" spc="-1" strike="noStrike">
              <a:latin typeface="Arial"/>
            </a:endParaRPr>
          </a:p>
          <a:p>
            <a:pPr algn="just">
              <a:lnSpc>
                <a:spcPct val="100000"/>
              </a:lnSpc>
            </a:pPr>
            <a:r>
              <a:rPr b="1" lang="it-IT" sz="1600" spc="-1" strike="noStrike">
                <a:solidFill>
                  <a:srgbClr val="000000"/>
                </a:solidFill>
                <a:latin typeface="Times New Roman"/>
                <a:ea typeface="DejaVu Sans"/>
              </a:rPr>
              <a:t>• </a:t>
            </a:r>
            <a:r>
              <a:rPr b="1" lang="it-IT" sz="1600" spc="-1" strike="noStrike">
                <a:solidFill>
                  <a:srgbClr val="000000"/>
                </a:solidFill>
                <a:latin typeface="Times New Roman"/>
                <a:ea typeface="DejaVu Sans"/>
              </a:rPr>
              <a:t>LA</a:t>
            </a:r>
            <a:r>
              <a:rPr b="1" lang="it-IT" sz="1600" spc="-1" strike="noStrike">
                <a:solidFill>
                  <a:srgbClr val="000000"/>
                </a:solidFill>
                <a:latin typeface="Times New Roman"/>
                <a:ea typeface="DejaVu Sans"/>
              </a:rPr>
              <a:t>	</a:t>
            </a:r>
            <a:r>
              <a:rPr b="1" lang="it-IT" sz="1600" spc="-1" strike="noStrike">
                <a:solidFill>
                  <a:srgbClr val="000000"/>
                </a:solidFill>
                <a:latin typeface="Times New Roman"/>
                <a:ea typeface="DejaVu Sans"/>
              </a:rPr>
              <a:t>DURATA</a:t>
            </a:r>
            <a:r>
              <a:rPr b="1" lang="it-IT" sz="1600" spc="-1" strike="noStrike">
                <a:solidFill>
                  <a:srgbClr val="000000"/>
                </a:solidFill>
                <a:latin typeface="Times New Roman"/>
                <a:ea typeface="DejaVu Sans"/>
              </a:rPr>
              <a:t>	</a:t>
            </a:r>
            <a:r>
              <a:rPr b="1" lang="it-IT" sz="1600" spc="-1" strike="noStrike">
                <a:solidFill>
                  <a:srgbClr val="000000"/>
                </a:solidFill>
                <a:latin typeface="Times New Roman"/>
                <a:ea typeface="DejaVu Sans"/>
              </a:rPr>
              <a:t>DEL</a:t>
            </a:r>
            <a:r>
              <a:rPr b="1" lang="it-IT" sz="1600" spc="-1" strike="noStrike">
                <a:solidFill>
                  <a:srgbClr val="000000"/>
                </a:solidFill>
                <a:latin typeface="Times New Roman"/>
                <a:ea typeface="DejaVu Sans"/>
              </a:rPr>
              <a:t>	</a:t>
            </a:r>
            <a:r>
              <a:rPr b="1" lang="it-IT" sz="1600" spc="-1" strike="noStrike">
                <a:solidFill>
                  <a:srgbClr val="000000"/>
                </a:solidFill>
                <a:latin typeface="Times New Roman"/>
                <a:ea typeface="DejaVu Sans"/>
              </a:rPr>
              <a:t>CARICO</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viene determinata dal</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tempo per</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il quale agisce il carico stesso.</a:t>
            </a:r>
            <a:endParaRPr b="0" lang="it-IT" sz="1600" spc="-1" strike="noStrike">
              <a:latin typeface="Arial"/>
            </a:endParaRPr>
          </a:p>
          <a:p>
            <a:pPr algn="just">
              <a:lnSpc>
                <a:spcPct val="100000"/>
              </a:lnSpc>
            </a:pPr>
            <a:r>
              <a:rPr b="0" lang="it-IT" sz="1600" spc="-1" strike="noStrike">
                <a:solidFill>
                  <a:srgbClr val="000000"/>
                </a:solidFill>
                <a:latin typeface="Times New Roman"/>
                <a:ea typeface="DejaVu Sans"/>
              </a:rPr>
              <a:t>Ma in collegamento alla lunghezza della distanza</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da percorrere</a:t>
            </a:r>
            <a:r>
              <a:rPr b="0" lang="it-IT" sz="1600" spc="-1" strike="noStrike">
                <a:solidFill>
                  <a:srgbClr val="000000"/>
                </a:solidFill>
                <a:latin typeface="Times New Roman"/>
                <a:ea typeface="DejaVu Sans"/>
              </a:rPr>
              <a:t>	</a:t>
            </a:r>
            <a:endParaRPr b="0" lang="it-IT" sz="1600" spc="-1" strike="noStrike">
              <a:latin typeface="Arial"/>
            </a:endParaRPr>
          </a:p>
          <a:p>
            <a:pPr algn="just">
              <a:lnSpc>
                <a:spcPct val="100000"/>
              </a:lnSpc>
            </a:pPr>
            <a:r>
              <a:rPr b="0" lang="it-IT" sz="1600" spc="-1" strike="noStrike">
                <a:solidFill>
                  <a:srgbClr val="000000"/>
                </a:solidFill>
                <a:latin typeface="Times New Roman"/>
                <a:ea typeface="DejaVu Sans"/>
              </a:rPr>
              <a:t>serve</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anche a determinare l’intensità, le sue unità sono:</a:t>
            </a:r>
            <a:r>
              <a:rPr b="0" lang="it-IT" sz="1600" spc="-1" strike="noStrike">
                <a:solidFill>
                  <a:srgbClr val="000000"/>
                </a:solidFill>
                <a:latin typeface="Times New Roman"/>
                <a:ea typeface="DejaVu Sans"/>
              </a:rPr>
              <a:t>	</a:t>
            </a:r>
            <a:endParaRPr b="0" lang="it-IT" sz="1600" spc="-1" strike="noStrike">
              <a:latin typeface="Arial"/>
            </a:endParaRPr>
          </a:p>
          <a:p>
            <a:pPr algn="just">
              <a:lnSpc>
                <a:spcPct val="100000"/>
              </a:lnSpc>
            </a:pPr>
            <a:r>
              <a:rPr b="0" lang="it-IT" sz="1600" spc="-1" strike="noStrike">
                <a:solidFill>
                  <a:srgbClr val="000000"/>
                </a:solidFill>
                <a:latin typeface="Times New Roman"/>
                <a:ea typeface="DejaVu Sans"/>
              </a:rPr>
              <a:t>Secondi, minuti,ore.</a:t>
            </a:r>
            <a:r>
              <a:rPr b="0" lang="it-IT" sz="1600" spc="-1" strike="noStrike">
                <a:solidFill>
                  <a:srgbClr val="000000"/>
                </a:solidFill>
                <a:latin typeface="Times New Roman"/>
                <a:ea typeface="DejaVu Sans"/>
              </a:rPr>
              <a:t>	</a:t>
            </a:r>
            <a:endParaRPr b="0" lang="it-IT" sz="1600" spc="-1" strike="noStrike">
              <a:latin typeface="Arial"/>
            </a:endParaRPr>
          </a:p>
          <a:p>
            <a:pPr algn="just">
              <a:lnSpc>
                <a:spcPct val="100000"/>
              </a:lnSpc>
            </a:pPr>
            <a:endParaRPr b="0" lang="it-IT" sz="1600" spc="-1" strike="noStrike">
              <a:latin typeface="Arial"/>
            </a:endParaRPr>
          </a:p>
          <a:p>
            <a:pPr algn="just">
              <a:lnSpc>
                <a:spcPct val="100000"/>
              </a:lnSpc>
            </a:pPr>
            <a:r>
              <a:rPr b="1" lang="it-IT" sz="1600" spc="-1" strike="noStrike">
                <a:solidFill>
                  <a:srgbClr val="000000"/>
                </a:solidFill>
                <a:latin typeface="Times New Roman"/>
                <a:ea typeface="DejaVu Sans"/>
              </a:rPr>
              <a:t>• </a:t>
            </a:r>
            <a:r>
              <a:rPr b="1" lang="it-IT" sz="1600" spc="-1" strike="noStrike">
                <a:solidFill>
                  <a:srgbClr val="000000"/>
                </a:solidFill>
                <a:latin typeface="Times New Roman"/>
                <a:ea typeface="DejaVu Sans"/>
              </a:rPr>
              <a:t>LA</a:t>
            </a:r>
            <a:r>
              <a:rPr b="1" lang="it-IT" sz="1600" spc="-1" strike="noStrike">
                <a:solidFill>
                  <a:srgbClr val="000000"/>
                </a:solidFill>
                <a:latin typeface="Times New Roman"/>
                <a:ea typeface="DejaVu Sans"/>
              </a:rPr>
              <a:t>	</a:t>
            </a:r>
            <a:r>
              <a:rPr b="1" lang="it-IT" sz="1600" spc="-1" strike="noStrike">
                <a:solidFill>
                  <a:srgbClr val="000000"/>
                </a:solidFill>
                <a:latin typeface="Times New Roman"/>
                <a:ea typeface="DejaVu Sans"/>
              </a:rPr>
              <a:t>DENSITÀ DEL CARICO</a:t>
            </a:r>
            <a:r>
              <a:rPr b="0" lang="it-IT" sz="1600" spc="-1" strike="noStrike">
                <a:solidFill>
                  <a:srgbClr val="000000"/>
                </a:solidFill>
                <a:latin typeface="Times New Roman"/>
                <a:ea typeface="DejaVu Sans"/>
              </a:rPr>
              <a:t> viene determinata dalla successione temporale dei singoli</a:t>
            </a:r>
            <a:r>
              <a:rPr b="0" lang="it-IT" sz="1600" spc="-1" strike="noStrike">
                <a:solidFill>
                  <a:srgbClr val="000000"/>
                </a:solidFill>
                <a:latin typeface="Times New Roman"/>
                <a:ea typeface="DejaVu Sans"/>
              </a:rPr>
              <a:t>	</a:t>
            </a:r>
            <a:r>
              <a:rPr b="0" lang="it-IT" sz="1600" spc="-1" strike="noStrike">
                <a:solidFill>
                  <a:srgbClr val="000000"/>
                </a:solidFill>
                <a:latin typeface="Times New Roman"/>
                <a:ea typeface="DejaVu Sans"/>
              </a:rPr>
              <a:t>carichi, o dal rapporto tra carico e recupero</a:t>
            </a:r>
            <a:r>
              <a:rPr b="0" lang="it-IT" sz="1800" spc="-1" strike="noStrike">
                <a:solidFill>
                  <a:srgbClr val="000000"/>
                </a:solidFill>
                <a:latin typeface="Times New Roman"/>
                <a:ea typeface="DejaVu Sans"/>
              </a:rPr>
              <a:t>.</a:t>
            </a:r>
            <a:r>
              <a:rPr b="0" lang="it-IT" sz="1800" spc="-1" strike="noStrike">
                <a:solidFill>
                  <a:srgbClr val="000000"/>
                </a:solidFill>
                <a:latin typeface="Times New Roman"/>
                <a:ea typeface="DejaVu Sans"/>
              </a:rPr>
              <a:t>	</a:t>
            </a:r>
            <a:endParaRPr b="0" lang="it-IT" sz="1800" spc="-1" strike="noStrike">
              <a:latin typeface="Arial"/>
            </a:endParaRPr>
          </a:p>
          <a:p>
            <a:pPr algn="just">
              <a:lnSpc>
                <a:spcPct val="100000"/>
              </a:lnSpc>
            </a:pPr>
            <a:r>
              <a:rPr b="0" lang="it-IT" sz="1500" spc="-1" strike="noStrike">
                <a:solidFill>
                  <a:srgbClr val="000000"/>
                </a:solidFill>
                <a:latin typeface="Times New Roman"/>
                <a:ea typeface="DejaVu Sans"/>
              </a:rPr>
              <a:t>Le sue unità sono: intervalli</a:t>
            </a:r>
            <a:r>
              <a:rPr b="0" lang="it-IT" sz="1500" spc="-1" strike="noStrike">
                <a:solidFill>
                  <a:srgbClr val="000000"/>
                </a:solidFill>
                <a:latin typeface="Times New Roman"/>
                <a:ea typeface="DejaVu Sans"/>
              </a:rPr>
              <a:t>	</a:t>
            </a:r>
            <a:r>
              <a:rPr b="0" lang="it-IT" sz="1500" spc="-1" strike="noStrike">
                <a:solidFill>
                  <a:srgbClr val="000000"/>
                </a:solidFill>
                <a:latin typeface="Times New Roman"/>
                <a:ea typeface="DejaVu Sans"/>
              </a:rPr>
              <a:t>di</a:t>
            </a:r>
            <a:r>
              <a:rPr b="0" lang="it-IT" sz="1500" spc="-1" strike="noStrike">
                <a:solidFill>
                  <a:srgbClr val="000000"/>
                </a:solidFill>
                <a:latin typeface="Times New Roman"/>
                <a:ea typeface="DejaVu Sans"/>
              </a:rPr>
              <a:t>	</a:t>
            </a:r>
            <a:endParaRPr b="0" lang="it-IT" sz="1500" spc="-1" strike="noStrike">
              <a:latin typeface="Arial"/>
            </a:endParaRPr>
          </a:p>
          <a:p>
            <a:pPr algn="just">
              <a:lnSpc>
                <a:spcPct val="100000"/>
              </a:lnSpc>
            </a:pPr>
            <a:r>
              <a:rPr b="0" lang="it-IT" sz="1500" spc="-1" strike="noStrike">
                <a:solidFill>
                  <a:srgbClr val="000000"/>
                </a:solidFill>
                <a:latin typeface="Times New Roman"/>
                <a:ea typeface="DejaVu Sans"/>
              </a:rPr>
              <a:t>tempo, pause  tra i singoli carichi in secondi,minuti.</a:t>
            </a:r>
            <a:r>
              <a:rPr b="0" lang="it-IT" sz="1800" spc="-1" strike="noStrike">
                <a:solidFill>
                  <a:srgbClr val="000000"/>
                </a:solidFill>
                <a:latin typeface="Times New Roman"/>
                <a:ea typeface="DejaVu Sans"/>
              </a:rPr>
              <a:t>	</a:t>
            </a:r>
            <a:endParaRPr b="0" lang="it-IT" sz="1800" spc="-1" strike="noStrike">
              <a:latin typeface="Arial"/>
            </a:endParaRPr>
          </a:p>
        </p:txBody>
      </p:sp>
    </p:spTree>
  </p:cSld>
  <mc:AlternateContent>
    <mc:Choice Requires="p14">
      <p:transition spd="slow" p14:dur="1500">
        <p:split dir="out" orient="vert"/>
      </p:transition>
    </mc:Choice>
    <mc:Fallback>
      <p:transition spd="slow">
        <p:split dir="out" orient="vert"/>
      </p:transition>
    </mc:Fallback>
  </mc:AlternateContent>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 name="CustomShape 1"/>
          <p:cNvSpPr/>
          <p:nvPr/>
        </p:nvSpPr>
        <p:spPr>
          <a:xfrm>
            <a:off x="1095120" y="817560"/>
            <a:ext cx="6962760" cy="1199880"/>
          </a:xfrm>
          <a:prstGeom prst="rect">
            <a:avLst/>
          </a:prstGeom>
          <a:noFill/>
          <a:ln>
            <a:noFill/>
          </a:ln>
        </p:spPr>
        <p:style>
          <a:lnRef idx="0"/>
          <a:fillRef idx="0"/>
          <a:effectRef idx="0"/>
          <a:fontRef idx="minor"/>
        </p:style>
        <p:txBody>
          <a:bodyPr lIns="0" rIns="0" tIns="0" bIns="0" anchor="ctr"/>
          <a:p>
            <a:pPr algn="ctr">
              <a:lnSpc>
                <a:spcPct val="100000"/>
              </a:lnSpc>
            </a:pPr>
            <a:r>
              <a:rPr b="1" i="1" lang="it-IT" sz="2200" spc="-1" strike="noStrike">
                <a:solidFill>
                  <a:srgbClr val="ff0000"/>
                </a:solidFill>
                <a:latin typeface="Times New Roman"/>
                <a:ea typeface="DejaVu Sans"/>
              </a:rPr>
              <a:t>VALUTAZIONE FUNZIONALE DELL’ATLETA</a:t>
            </a:r>
            <a:endParaRPr b="0" lang="it-IT" sz="2200" spc="-1" strike="noStrike">
              <a:latin typeface="Arial"/>
            </a:endParaRPr>
          </a:p>
        </p:txBody>
      </p:sp>
      <p:sp>
        <p:nvSpPr>
          <p:cNvPr id="110" name="CustomShape 2"/>
          <p:cNvSpPr/>
          <p:nvPr/>
        </p:nvSpPr>
        <p:spPr>
          <a:xfrm>
            <a:off x="1008000" y="1656000"/>
            <a:ext cx="3095640" cy="4031640"/>
          </a:xfrm>
          <a:prstGeom prst="rect">
            <a:avLst/>
          </a:prstGeom>
          <a:noFill/>
          <a:ln>
            <a:noFill/>
          </a:ln>
        </p:spPr>
        <p:style>
          <a:lnRef idx="0"/>
          <a:fillRef idx="0"/>
          <a:effectRef idx="0"/>
          <a:fontRef idx="minor"/>
        </p:style>
        <p:txBody>
          <a:bodyPr lIns="90000" rIns="90000" tIns="45000" bIns="45000"/>
          <a:p>
            <a:pPr>
              <a:lnSpc>
                <a:spcPct val="100000"/>
              </a:lnSpc>
            </a:pPr>
            <a:r>
              <a:rPr b="1" lang="it-IT" sz="1600" spc="-1" strike="noStrike">
                <a:solidFill>
                  <a:srgbClr val="000000"/>
                </a:solidFill>
                <a:latin typeface="Times New Roman"/>
                <a:ea typeface="DejaVu Sans"/>
              </a:rPr>
              <a:t>LA</a:t>
            </a:r>
            <a:r>
              <a:rPr b="1" lang="it-IT" sz="1600" spc="-1" strike="noStrike">
                <a:solidFill>
                  <a:srgbClr val="000000"/>
                </a:solidFill>
                <a:latin typeface="Times New Roman"/>
                <a:ea typeface="DejaVu Sans"/>
              </a:rPr>
              <a:t>	</a:t>
            </a:r>
            <a:r>
              <a:rPr b="1" lang="it-IT" sz="1600" spc="-1" strike="noStrike">
                <a:solidFill>
                  <a:srgbClr val="000000"/>
                </a:solidFill>
                <a:latin typeface="Times New Roman"/>
                <a:ea typeface="DejaVu Sans"/>
              </a:rPr>
              <a:t>VALUTAZIONE FUNZIONALE DELL’ATLETA</a:t>
            </a:r>
            <a:r>
              <a:rPr b="0" lang="it-IT" sz="1800" spc="-1" strike="noStrike">
                <a:solidFill>
                  <a:srgbClr val="000000"/>
                </a:solidFill>
                <a:latin typeface="Times New Roman"/>
                <a:ea typeface="DejaVu Sans"/>
              </a:rPr>
              <a:t>, ovvero l’indagine dei fattori organico-funzionali che</a:t>
            </a:r>
            <a:r>
              <a:rPr b="0" lang="it-IT" sz="1800" spc="-1" strike="noStrike">
                <a:solidFill>
                  <a:srgbClr val="000000"/>
                </a:solidFill>
                <a:latin typeface="Times New Roman"/>
                <a:ea typeface="DejaVu Sans"/>
              </a:rPr>
              <a:t>	</a:t>
            </a:r>
            <a:r>
              <a:rPr b="0" lang="it-IT" sz="1800" spc="-1" strike="noStrike">
                <a:solidFill>
                  <a:srgbClr val="000000"/>
                </a:solidFill>
                <a:latin typeface="Times New Roman"/>
                <a:ea typeface="DejaVu Sans"/>
              </a:rPr>
              <a:t>determinano</a:t>
            </a:r>
            <a:r>
              <a:rPr b="0" lang="it-IT" sz="1800" spc="-1" strike="noStrike">
                <a:solidFill>
                  <a:srgbClr val="000000"/>
                </a:solidFill>
                <a:latin typeface="Times New Roman"/>
                <a:ea typeface="DejaVu Sans"/>
              </a:rPr>
              <a:t>	</a:t>
            </a:r>
            <a:r>
              <a:rPr b="0" lang="it-IT" sz="1800" spc="-1" strike="noStrike">
                <a:solidFill>
                  <a:srgbClr val="000000"/>
                </a:solidFill>
                <a:latin typeface="Times New Roman"/>
                <a:ea typeface="DejaVu Sans"/>
              </a:rPr>
              <a:t>la prestazione fisica e sportiva,</a:t>
            </a:r>
            <a:r>
              <a:rPr b="0" lang="it-IT" sz="1800" spc="-1" strike="noStrike">
                <a:solidFill>
                  <a:srgbClr val="000000"/>
                </a:solidFill>
                <a:latin typeface="Times New Roman"/>
                <a:ea typeface="DejaVu Sans"/>
              </a:rPr>
              <a:t>	</a:t>
            </a:r>
            <a:r>
              <a:rPr b="0" lang="it-IT" sz="1800" spc="-1" strike="noStrike">
                <a:solidFill>
                  <a:srgbClr val="000000"/>
                </a:solidFill>
                <a:latin typeface="Times New Roman"/>
                <a:ea typeface="DejaVu Sans"/>
              </a:rPr>
              <a:t>consentendo</a:t>
            </a:r>
            <a:r>
              <a:rPr b="0" lang="it-IT" sz="1800" spc="-1" strike="noStrike">
                <a:solidFill>
                  <a:srgbClr val="000000"/>
                </a:solidFill>
                <a:latin typeface="Times New Roman"/>
                <a:ea typeface="DejaVu Sans"/>
              </a:rPr>
              <a:t>	</a:t>
            </a:r>
            <a:r>
              <a:rPr b="0" lang="it-IT" sz="1800" spc="-1" strike="noStrike">
                <a:solidFill>
                  <a:srgbClr val="000000"/>
                </a:solidFill>
                <a:latin typeface="Times New Roman"/>
                <a:ea typeface="DejaVu Sans"/>
              </a:rPr>
              <a:t>di programmare in modo preciso l’allenamento massimizzando la prestazione e consentendo l’individualizzazione del carico,adeguando questo alle</a:t>
            </a:r>
            <a:r>
              <a:rPr b="0" lang="it-IT" sz="1800" spc="-1" strike="noStrike">
                <a:solidFill>
                  <a:srgbClr val="000000"/>
                </a:solidFill>
                <a:latin typeface="Times New Roman"/>
                <a:ea typeface="DejaVu Sans"/>
              </a:rPr>
              <a:t>	</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caratteristiche funzionali dell’atleta, ovvero alla capacità di carico ed evitando il</a:t>
            </a:r>
            <a:r>
              <a:rPr b="0" lang="it-IT" sz="1800" spc="-1" strike="noStrike">
                <a:solidFill>
                  <a:srgbClr val="000000"/>
                </a:solidFill>
                <a:latin typeface="Times New Roman"/>
                <a:ea typeface="DejaVu Sans"/>
              </a:rPr>
              <a:t>	</a:t>
            </a:r>
            <a:endParaRPr b="0" lang="it-IT" sz="1800" spc="-1" strike="noStrike">
              <a:latin typeface="Arial"/>
            </a:endParaRPr>
          </a:p>
          <a:p>
            <a:pPr>
              <a:lnSpc>
                <a:spcPct val="100000"/>
              </a:lnSpc>
            </a:pPr>
            <a:r>
              <a:rPr b="0" lang="it-IT" sz="1800" spc="-1" strike="noStrike">
                <a:solidFill>
                  <a:srgbClr val="000000"/>
                </a:solidFill>
                <a:latin typeface="Times New Roman"/>
                <a:ea typeface="DejaVu Sans"/>
              </a:rPr>
              <a:t>pericolo</a:t>
            </a:r>
            <a:r>
              <a:rPr b="0" lang="it-IT" sz="1800" spc="-1" strike="noStrike">
                <a:solidFill>
                  <a:srgbClr val="000000"/>
                </a:solidFill>
                <a:latin typeface="Times New Roman"/>
                <a:ea typeface="DejaVu Sans"/>
              </a:rPr>
              <a:t>	</a:t>
            </a:r>
            <a:r>
              <a:rPr b="0" lang="it-IT" sz="1800" spc="-1" strike="noStrike">
                <a:solidFill>
                  <a:srgbClr val="000000"/>
                </a:solidFill>
                <a:latin typeface="Times New Roman"/>
                <a:ea typeface="DejaVu Sans"/>
              </a:rPr>
              <a:t>dell’overtraining.</a:t>
            </a:r>
            <a:endParaRPr b="0" lang="it-IT" sz="1800" spc="-1" strike="noStrike">
              <a:latin typeface="Arial"/>
            </a:endParaRPr>
          </a:p>
        </p:txBody>
      </p:sp>
      <p:pic>
        <p:nvPicPr>
          <p:cNvPr id="111" name="" descr=""/>
          <p:cNvPicPr/>
          <p:nvPr/>
        </p:nvPicPr>
        <p:blipFill>
          <a:blip r:embed="rId1"/>
          <a:stretch/>
        </p:blipFill>
        <p:spPr>
          <a:xfrm>
            <a:off x="4320000" y="1924560"/>
            <a:ext cx="3743640" cy="390708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2" name="CustomShape 1"/>
          <p:cNvSpPr/>
          <p:nvPr/>
        </p:nvSpPr>
        <p:spPr>
          <a:xfrm>
            <a:off x="1152000" y="936000"/>
            <a:ext cx="7054200" cy="57420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200" spc="-1" strike="noStrike">
                <a:solidFill>
                  <a:srgbClr val="ff0000"/>
                </a:solidFill>
                <a:latin typeface="Times New Roman"/>
                <a:ea typeface="DejaVu Sans"/>
              </a:rPr>
              <a:t>LA TEORIA DELL A SUPERCOMPENSAZIONE</a:t>
            </a:r>
            <a:endParaRPr b="0" lang="it-IT" sz="2200" spc="-1" strike="noStrike">
              <a:latin typeface="Arial"/>
            </a:endParaRPr>
          </a:p>
        </p:txBody>
      </p:sp>
      <p:sp>
        <p:nvSpPr>
          <p:cNvPr id="113" name="CustomShape 2"/>
          <p:cNvSpPr/>
          <p:nvPr/>
        </p:nvSpPr>
        <p:spPr>
          <a:xfrm>
            <a:off x="792000" y="1368000"/>
            <a:ext cx="3599640" cy="4319640"/>
          </a:xfrm>
          <a:prstGeom prst="rect">
            <a:avLst/>
          </a:prstGeom>
          <a:noFill/>
          <a:ln>
            <a:noFill/>
          </a:ln>
        </p:spPr>
        <p:style>
          <a:lnRef idx="0"/>
          <a:fillRef idx="0"/>
          <a:effectRef idx="0"/>
          <a:fontRef idx="minor"/>
        </p:style>
        <p:txBody>
          <a:bodyPr lIns="90000" rIns="90000" tIns="45000" bIns="45000"/>
          <a:p>
            <a:pPr algn="just">
              <a:lnSpc>
                <a:spcPct val="100000"/>
              </a:lnSpc>
            </a:pPr>
            <a:r>
              <a:rPr b="0" lang="it-IT" sz="1500" spc="-1" strike="noStrike">
                <a:solidFill>
                  <a:srgbClr val="000000"/>
                </a:solidFill>
                <a:latin typeface="Times New Roman"/>
                <a:ea typeface="DejaVu Sans"/>
              </a:rPr>
              <a:t>La supercompensazione è un modello teorico che spiega il processo di adattamento dell'organismo ad un determinato stimolo allenante. Tale concetto si fonda sullo stato di equilibrio dinamico, detto omeostasi, che regola tutte le attività del nostro corpo. Qualsiasi condizione che perturba tale equilibrio viene immediatamente compensata, nel limite del possibile, da una reazione uguale e contraria, tesa a riportare il sistema in equilibrio.</a:t>
            </a:r>
            <a:endParaRPr b="0" lang="it-IT" sz="1500" spc="-1" strike="noStrike">
              <a:latin typeface="Arial"/>
            </a:endParaRPr>
          </a:p>
          <a:p>
            <a:pPr algn="just">
              <a:lnSpc>
                <a:spcPct val="100000"/>
              </a:lnSpc>
            </a:pPr>
            <a:endParaRPr b="0" lang="it-IT" sz="1500" spc="-1" strike="noStrike">
              <a:latin typeface="Arial"/>
            </a:endParaRPr>
          </a:p>
          <a:p>
            <a:pPr algn="just">
              <a:lnSpc>
                <a:spcPct val="100000"/>
              </a:lnSpc>
            </a:pPr>
            <a:r>
              <a:rPr b="0" lang="it-IT" sz="1500" spc="-1" strike="noStrike">
                <a:solidFill>
                  <a:srgbClr val="000000"/>
                </a:solidFill>
                <a:latin typeface="Times New Roman"/>
                <a:ea typeface="DejaVu Sans"/>
              </a:rPr>
              <a:t>Il processo di affaticamento e deterioramento indotto dall'esercizio fisico, viene così compensato da una serie di reazioni, atte ad incrementare i processi rigenerativi anabolici. Tali reazioni possono essere interpretate come un sistema di difesa dell'organismo che, tramite esse, cerca di ricostruire l'equilibrio perduto.</a:t>
            </a:r>
            <a:endParaRPr b="0" lang="it-IT" sz="1500" spc="-1" strike="noStrike">
              <a:latin typeface="Arial"/>
            </a:endParaRPr>
          </a:p>
        </p:txBody>
      </p:sp>
      <p:pic>
        <p:nvPicPr>
          <p:cNvPr id="114" name="" descr=""/>
          <p:cNvPicPr/>
          <p:nvPr/>
        </p:nvPicPr>
        <p:blipFill>
          <a:blip r:embed="rId1"/>
          <a:stretch/>
        </p:blipFill>
        <p:spPr>
          <a:xfrm>
            <a:off x="4392000" y="1800000"/>
            <a:ext cx="3887640" cy="323676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15" dur="indefinite" restart="never" nodeType="tmRoot">
          <p:childTnLst>
            <p:seq>
              <p:cTn id="16" dur="indefinite"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5" name="CustomShape 1"/>
          <p:cNvSpPr/>
          <p:nvPr/>
        </p:nvSpPr>
        <p:spPr>
          <a:xfrm>
            <a:off x="1224000" y="1008000"/>
            <a:ext cx="6622200" cy="397800"/>
          </a:xfrm>
          <a:prstGeom prst="rect">
            <a:avLst/>
          </a:prstGeom>
          <a:noFill/>
          <a:ln>
            <a:noFill/>
          </a:ln>
        </p:spPr>
        <p:style>
          <a:lnRef idx="0"/>
          <a:fillRef idx="0"/>
          <a:effectRef idx="0"/>
          <a:fontRef idx="minor"/>
        </p:style>
        <p:txBody>
          <a:bodyPr lIns="90000" rIns="90000" tIns="45000" bIns="45000"/>
          <a:p>
            <a:pPr algn="ctr">
              <a:lnSpc>
                <a:spcPct val="100000"/>
              </a:lnSpc>
            </a:pPr>
            <a:r>
              <a:rPr b="1" i="1" lang="it-IT" sz="2200" spc="-1" strike="noStrike">
                <a:solidFill>
                  <a:srgbClr val="ff0000"/>
                </a:solidFill>
                <a:latin typeface="Times New Roman"/>
                <a:ea typeface="DejaVu Sans"/>
              </a:rPr>
              <a:t>IL PRINCIPIO DELLA SPECIFICITA’</a:t>
            </a:r>
            <a:endParaRPr b="0" lang="it-IT" sz="2200" spc="-1" strike="noStrike">
              <a:latin typeface="Arial"/>
            </a:endParaRPr>
          </a:p>
        </p:txBody>
      </p:sp>
      <p:sp>
        <p:nvSpPr>
          <p:cNvPr id="116" name="CustomShape 2"/>
          <p:cNvSpPr/>
          <p:nvPr/>
        </p:nvSpPr>
        <p:spPr>
          <a:xfrm>
            <a:off x="936000" y="1511640"/>
            <a:ext cx="7270200" cy="4606560"/>
          </a:xfrm>
          <a:prstGeom prst="rect">
            <a:avLst/>
          </a:prstGeom>
          <a:noFill/>
          <a:ln>
            <a:noFill/>
          </a:ln>
        </p:spPr>
        <p:style>
          <a:lnRef idx="0"/>
          <a:fillRef idx="0"/>
          <a:effectRef idx="0"/>
          <a:fontRef idx="minor"/>
        </p:style>
        <p:txBody>
          <a:bodyPr lIns="90000" rIns="90000" tIns="45000" bIns="45000"/>
          <a:p>
            <a:pPr>
              <a:lnSpc>
                <a:spcPct val="100000"/>
              </a:lnSpc>
            </a:pPr>
            <a:r>
              <a:rPr b="0" lang="it-IT" sz="1500" spc="-1" strike="noStrike">
                <a:solidFill>
                  <a:srgbClr val="000000"/>
                </a:solidFill>
                <a:latin typeface="Times New Roman"/>
                <a:ea typeface="DejaVu Sans"/>
              </a:rPr>
              <a:t>La Specificità (Specificity) o principio del SAID (Specific Adaptions to Imposed Demands, ovvero Adattamento Specifico alla Domanda Imposta) è un principio fondamentale dell'attività sportiva secondo cui gli adattamenti indotti dall'esercizio fisico sono specifici dell'allenamento fisico svolto.</a:t>
            </a:r>
            <a:endParaRPr b="0" lang="it-IT" sz="1500" spc="-1" strike="noStrike">
              <a:latin typeface="Arial"/>
            </a:endParaRPr>
          </a:p>
          <a:p>
            <a:pPr>
              <a:lnSpc>
                <a:spcPct val="100000"/>
              </a:lnSpc>
            </a:pPr>
            <a:r>
              <a:rPr b="0" lang="it-IT" sz="1500" spc="-1" strike="noStrike">
                <a:solidFill>
                  <a:srgbClr val="000000"/>
                </a:solidFill>
                <a:latin typeface="Times New Roman"/>
                <a:ea typeface="DejaVu Sans"/>
              </a:rPr>
              <a:t>Nell'esercizio fisico, la specificità si riferisce agli adattamenti nelle funzioni metaboliche e fisiologiche che dipendono dal tipo e dalla modalità di sovraccarico imposto. In generale, gli adattamenti indotti dall'esercizio sono specifici del tipo di esercizio svolto. </a:t>
            </a:r>
            <a:endParaRPr b="0" lang="it-IT" sz="1500" spc="-1" strike="noStrike">
              <a:latin typeface="Arial"/>
            </a:endParaRPr>
          </a:p>
          <a:p>
            <a:pPr>
              <a:lnSpc>
                <a:spcPct val="100000"/>
              </a:lnSpc>
            </a:pPr>
            <a:endParaRPr b="0" lang="it-IT" sz="1500" spc="-1" strike="noStrike">
              <a:latin typeface="Arial"/>
            </a:endParaRPr>
          </a:p>
          <a:p>
            <a:pPr>
              <a:lnSpc>
                <a:spcPct val="100000"/>
              </a:lnSpc>
            </a:pPr>
            <a:r>
              <a:rPr b="0" lang="it-IT" sz="1500" spc="-1" strike="noStrike">
                <a:solidFill>
                  <a:srgbClr val="000000"/>
                </a:solidFill>
                <a:latin typeface="Times New Roman"/>
                <a:ea typeface="DejaVu Sans"/>
              </a:rPr>
              <a:t>Ad esempio, uno stress imposto da un esercizio anaerobico (cioè l'esercizio di forza e potenza) porta a specifici adattamenti migliorando l'abilità di generare forza e potenza muscolare, ma non migliora la prestazione di endurance aerobica. Uno stress imposto invece da un esercizio aerobico di endurance provoca specifici adattamenti dei sistemi aerobici (ad esempio rendendo le fibre muscolari più piccole e più ossidative) ma non migliora la forza o la potenza.</a:t>
            </a:r>
            <a:endParaRPr b="0" lang="it-IT" sz="1500" spc="-1" strike="noStrike">
              <a:latin typeface="Arial"/>
            </a:endParaRPr>
          </a:p>
          <a:p>
            <a:pPr>
              <a:lnSpc>
                <a:spcPct val="100000"/>
              </a:lnSpc>
            </a:pPr>
            <a:endParaRPr b="0" lang="it-IT" sz="1500" spc="-1" strike="noStrike">
              <a:latin typeface="Arial"/>
            </a:endParaRPr>
          </a:p>
          <a:p>
            <a:pPr>
              <a:lnSpc>
                <a:spcPct val="100000"/>
              </a:lnSpc>
            </a:pPr>
            <a:r>
              <a:rPr b="0" lang="it-IT" sz="1500" spc="-1" strike="noStrike">
                <a:solidFill>
                  <a:srgbClr val="000000"/>
                </a:solidFill>
                <a:latin typeface="Times New Roman"/>
                <a:ea typeface="DejaVu Sans"/>
              </a:rPr>
              <a:t>Ciò nonostante, il principio della specificità si estende oltre questo concetto generale. L'esercizio aerobico, ad esempio, non rappresenta una singola entità che richiede solo lo stress cardiovascolare. L'esercizio aerobico che coinvolge specifici muscoli nella prestazione desiderata migliora efficacemente anche la prestazione in altri sport aerobici come il nuoto, la bici, la corsa e gli esercizi per la parte superiore del corpo</a:t>
            </a:r>
            <a:endParaRPr b="0" lang="it-IT" sz="1500" spc="-1" strike="noStrike">
              <a:latin typeface="Arial"/>
            </a:endParaRPr>
          </a:p>
          <a:p>
            <a:pPr>
              <a:lnSpc>
                <a:spcPct val="100000"/>
              </a:lnSpc>
            </a:pPr>
            <a:endParaRPr b="0" lang="it-IT" sz="1500" spc="-1" strike="noStrike">
              <a:latin typeface="Arial"/>
            </a:endParaRPr>
          </a:p>
        </p:txBody>
      </p:sp>
    </p:spTree>
  </p:cSld>
  <mc:AlternateContent>
    <mc:Choice Requires="p14">
      <p:transition spd="slow" p14:dur="1500">
        <p:split dir="out" orient="vert"/>
      </p:transition>
    </mc:Choice>
    <mc:Fallback>
      <p:transition spd="slow">
        <p:split dir="out" orient="vert"/>
      </p:transition>
    </mc:Fallback>
  </mc:AlternateContent>
  <p:timing>
    <p:tnLst>
      <p:par>
        <p:cTn id="17" dur="indefinite" restart="never" nodeType="tmRoot">
          <p:childTnLst>
            <p:seq>
              <p:cTn id="18"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Pushpin</Template>
  <TotalTime>574</TotalTime>
  <Application>LibreOffice/6.1.0.3$Windows_X86_64 LibreOffice_project/efb621ed25068d70781dc026f7e9c5187a4decd1</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2019-11-30T14:22:22Z</dcterms:created>
  <dc:creator>Annamaria</dc:creator>
  <dc:description/>
  <dc:language>it-IT</dc:language>
  <cp:lastModifiedBy/>
  <dcterms:modified xsi:type="dcterms:W3CDTF">2020-01-26T11:29:22Z</dcterms:modified>
  <cp:revision>106</cp:revision>
  <dc:subject/>
  <dc:title>IPERTROFIA MUSCOLARE E ADATTAMENTI FISIOLOGICI</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14.0000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1</vt:i4>
  </property>
  <property fmtid="{D5CDD505-2E9C-101B-9397-08002B2CF9AE}" pid="8" name="PresentationFormat">
    <vt:lpwstr>Presentazione su schermo (4:3)</vt:lpwstr>
  </property>
  <property fmtid="{D5CDD505-2E9C-101B-9397-08002B2CF9AE}" pid="9" name="ScaleCrop">
    <vt:bool>0</vt:bool>
  </property>
  <property fmtid="{D5CDD505-2E9C-101B-9397-08002B2CF9AE}" pid="10" name="ShareDoc">
    <vt:bool>0</vt:bool>
  </property>
  <property fmtid="{D5CDD505-2E9C-101B-9397-08002B2CF9AE}" pid="11" name="Slides">
    <vt:i4>22</vt:i4>
  </property>
</Properties>
</file>